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1"/>
  </p:notesMasterIdLst>
  <p:sldIdLst>
    <p:sldId id="256" r:id="rId3"/>
    <p:sldId id="464" r:id="rId4"/>
    <p:sldId id="467" r:id="rId5"/>
    <p:sldId id="407" r:id="rId6"/>
    <p:sldId id="409" r:id="rId7"/>
    <p:sldId id="417" r:id="rId8"/>
    <p:sldId id="418" r:id="rId9"/>
    <p:sldId id="429" r:id="rId10"/>
    <p:sldId id="430" r:id="rId11"/>
    <p:sldId id="450" r:id="rId12"/>
    <p:sldId id="451" r:id="rId13"/>
    <p:sldId id="452" r:id="rId14"/>
    <p:sldId id="427" r:id="rId15"/>
    <p:sldId id="421" r:id="rId16"/>
    <p:sldId id="441" r:id="rId17"/>
    <p:sldId id="442" r:id="rId18"/>
    <p:sldId id="445" r:id="rId19"/>
    <p:sldId id="446" r:id="rId20"/>
    <p:sldId id="447" r:id="rId21"/>
    <p:sldId id="449" r:id="rId22"/>
    <p:sldId id="448" r:id="rId23"/>
    <p:sldId id="426" r:id="rId24"/>
    <p:sldId id="432" r:id="rId25"/>
    <p:sldId id="433" r:id="rId26"/>
    <p:sldId id="438" r:id="rId27"/>
    <p:sldId id="439" r:id="rId28"/>
    <p:sldId id="454" r:id="rId29"/>
    <p:sldId id="453" r:id="rId30"/>
    <p:sldId id="455" r:id="rId31"/>
    <p:sldId id="456" r:id="rId32"/>
    <p:sldId id="457" r:id="rId33"/>
    <p:sldId id="458" r:id="rId34"/>
    <p:sldId id="459" r:id="rId35"/>
    <p:sldId id="460" r:id="rId36"/>
    <p:sldId id="412" r:id="rId37"/>
    <p:sldId id="461" r:id="rId38"/>
    <p:sldId id="462" r:id="rId39"/>
    <p:sldId id="4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694"/>
  </p:normalViewPr>
  <p:slideViewPr>
    <p:cSldViewPr snapToGrid="0" snapToObjects="1">
      <p:cViewPr varScale="1">
        <p:scale>
          <a:sx n="103" d="100"/>
          <a:sy n="103" d="100"/>
        </p:scale>
        <p:origin x="19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p:txBody>
          <a:bodyPr/>
          <a:lstStyle/>
          <a:p>
            <a:r>
              <a:rPr lang="en-US" sz="2200" dirty="0"/>
              <a:t>Metal fuel has excellent transient capabilities</a:t>
            </a:r>
          </a:p>
          <a:p>
            <a:r>
              <a:rPr lang="en-US" sz="2200" dirty="0"/>
              <a:t>The metal fuel itself does not impose any restrictions on transient operations or load-following capabilities</a:t>
            </a:r>
          </a:p>
          <a:p>
            <a:r>
              <a:rPr lang="en-US" sz="2200" dirty="0"/>
              <a:t>The robustness of metal fuel is illustrated by the following sample history of a typical driver fuel irradiated during the EBR-II inherent passive safety tests conducted in 1986:</a:t>
            </a:r>
          </a:p>
          <a:p>
            <a:endParaRPr lang="en-US" sz="2200" dirty="0"/>
          </a:p>
        </p:txBody>
      </p:sp>
      <p:sp>
        <p:nvSpPr>
          <p:cNvPr id="4" name="Content Placeholder 3">
            <a:extLst>
              <a:ext uri="{FF2B5EF4-FFF2-40B4-BE49-F238E27FC236}">
                <a16:creationId xmlns:a16="http://schemas.microsoft.com/office/drawing/2014/main" id="{88B4A45F-3394-B545-89B1-5C93C8369DB0}"/>
              </a:ext>
            </a:extLst>
          </p:cNvPr>
          <p:cNvSpPr>
            <a:spLocks noGrp="1"/>
          </p:cNvSpPr>
          <p:nvPr>
            <p:ph sz="half" idx="2"/>
          </p:nvPr>
        </p:nvSpPr>
        <p:spPr/>
        <p:txBody>
          <a:bodyPr/>
          <a:lstStyle/>
          <a:p>
            <a:r>
              <a:rPr lang="en-US" sz="2200" dirty="0"/>
              <a:t>40 start-ups and shutdowns</a:t>
            </a:r>
          </a:p>
          <a:p>
            <a:r>
              <a:rPr lang="en-US" sz="2200" dirty="0"/>
              <a:t>5 15% overpower transients</a:t>
            </a:r>
          </a:p>
          <a:p>
            <a:r>
              <a:rPr lang="en-US" sz="2200" dirty="0"/>
              <a:t>3 60% overpower transients</a:t>
            </a:r>
          </a:p>
          <a:p>
            <a:r>
              <a:rPr lang="en-US" sz="2200" dirty="0"/>
              <a:t>45 loss-of-flow (LOF) and loss-of-heat-sink tests including a LOF test from 100% power without scram</a:t>
            </a:r>
          </a:p>
          <a:p>
            <a:endParaRPr lang="en-US" sz="22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57003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3897854" cy="4157663"/>
          </a:xfrm>
        </p:spPr>
        <p:txBody>
          <a:bodyPr/>
          <a:lstStyle/>
          <a:p>
            <a:r>
              <a:rPr lang="en-US" sz="2200" dirty="0"/>
              <a:t>Metal fuel also has benign run beyond cladding breach (RBCB) performance characteristics</a:t>
            </a:r>
          </a:p>
          <a:p>
            <a:r>
              <a:rPr lang="en-US" sz="2200" dirty="0"/>
              <a:t>After 150+ days of operation with a cladding breach, metallic fuel retained shaped and did not exacerbate the breach</a:t>
            </a:r>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7" name="Picture 6">
            <a:extLst>
              <a:ext uri="{FF2B5EF4-FFF2-40B4-BE49-F238E27FC236}">
                <a16:creationId xmlns:a16="http://schemas.microsoft.com/office/drawing/2014/main" id="{5D4E75B5-F02E-E246-A4EA-1EFDDD49BEC3}"/>
              </a:ext>
            </a:extLst>
          </p:cNvPr>
          <p:cNvPicPr>
            <a:picLocks noChangeAspect="1"/>
          </p:cNvPicPr>
          <p:nvPr/>
        </p:nvPicPr>
        <p:blipFill>
          <a:blip r:embed="rId2"/>
          <a:stretch>
            <a:fillRect/>
          </a:stretch>
        </p:blipFill>
        <p:spPr>
          <a:xfrm>
            <a:off x="8644097" y="2701638"/>
            <a:ext cx="3286134" cy="3114569"/>
          </a:xfrm>
          <a:prstGeom prst="rect">
            <a:avLst/>
          </a:prstGeom>
        </p:spPr>
      </p:pic>
      <p:sp>
        <p:nvSpPr>
          <p:cNvPr id="8" name="TextBox 7">
            <a:extLst>
              <a:ext uri="{FF2B5EF4-FFF2-40B4-BE49-F238E27FC236}">
                <a16:creationId xmlns:a16="http://schemas.microsoft.com/office/drawing/2014/main" id="{8961DF04-8772-8B46-A4E4-B7926001AFA6}"/>
              </a:ext>
            </a:extLst>
          </p:cNvPr>
          <p:cNvSpPr txBox="1"/>
          <p:nvPr/>
        </p:nvSpPr>
        <p:spPr>
          <a:xfrm>
            <a:off x="6036698" y="2590470"/>
            <a:ext cx="798456" cy="369332"/>
          </a:xfrm>
          <a:prstGeom prst="rect">
            <a:avLst/>
          </a:prstGeom>
          <a:noFill/>
        </p:spPr>
        <p:txBody>
          <a:bodyPr wrap="square" rtlCol="0">
            <a:spAutoFit/>
          </a:bodyPr>
          <a:lstStyle/>
          <a:p>
            <a:pPr algn="ctr"/>
            <a:r>
              <a:rPr lang="en-US" dirty="0"/>
              <a:t>oxide</a:t>
            </a:r>
          </a:p>
        </p:txBody>
      </p:sp>
      <p:sp>
        <p:nvSpPr>
          <p:cNvPr id="9" name="TextBox 8">
            <a:extLst>
              <a:ext uri="{FF2B5EF4-FFF2-40B4-BE49-F238E27FC236}">
                <a16:creationId xmlns:a16="http://schemas.microsoft.com/office/drawing/2014/main" id="{64C987DF-574A-EE45-8E65-B6CCF3F77656}"/>
              </a:ext>
            </a:extLst>
          </p:cNvPr>
          <p:cNvSpPr txBox="1"/>
          <p:nvPr/>
        </p:nvSpPr>
        <p:spPr>
          <a:xfrm>
            <a:off x="9887936" y="2295975"/>
            <a:ext cx="798456" cy="369332"/>
          </a:xfrm>
          <a:prstGeom prst="rect">
            <a:avLst/>
          </a:prstGeom>
          <a:noFill/>
        </p:spPr>
        <p:txBody>
          <a:bodyPr wrap="square" rtlCol="0">
            <a:spAutoFit/>
          </a:bodyPr>
          <a:lstStyle/>
          <a:p>
            <a:pPr algn="ctr"/>
            <a:r>
              <a:rPr lang="en-US" dirty="0"/>
              <a:t>metal</a:t>
            </a:r>
          </a:p>
        </p:txBody>
      </p:sp>
      <p:sp>
        <p:nvSpPr>
          <p:cNvPr id="10" name="TextBox 9">
            <a:extLst>
              <a:ext uri="{FF2B5EF4-FFF2-40B4-BE49-F238E27FC236}">
                <a16:creationId xmlns:a16="http://schemas.microsoft.com/office/drawing/2014/main" id="{2D37E00F-334C-9143-8A66-82068771E7DF}"/>
              </a:ext>
            </a:extLst>
          </p:cNvPr>
          <p:cNvSpPr txBox="1"/>
          <p:nvPr/>
        </p:nvSpPr>
        <p:spPr>
          <a:xfrm>
            <a:off x="6317592" y="2289812"/>
            <a:ext cx="798456" cy="369332"/>
          </a:xfrm>
          <a:prstGeom prst="rect">
            <a:avLst/>
          </a:prstGeom>
          <a:noFill/>
        </p:spPr>
        <p:txBody>
          <a:bodyPr wrap="square" rtlCol="0">
            <a:spAutoFit/>
          </a:bodyPr>
          <a:lstStyle/>
          <a:p>
            <a:pPr algn="ctr"/>
            <a:r>
              <a:rPr lang="en-US" dirty="0"/>
              <a:t>oxide</a:t>
            </a:r>
          </a:p>
        </p:txBody>
      </p:sp>
      <p:pic>
        <p:nvPicPr>
          <p:cNvPr id="11" name="Content Placeholder 5">
            <a:extLst>
              <a:ext uri="{FF2B5EF4-FFF2-40B4-BE49-F238E27FC236}">
                <a16:creationId xmlns:a16="http://schemas.microsoft.com/office/drawing/2014/main" id="{1C6E4D16-FEBB-D24F-BE26-3EDB619774F2}"/>
              </a:ext>
            </a:extLst>
          </p:cNvPr>
          <p:cNvPicPr>
            <a:picLocks noChangeAspect="1"/>
          </p:cNvPicPr>
          <p:nvPr/>
        </p:nvPicPr>
        <p:blipFill>
          <a:blip r:embed="rId3"/>
          <a:stretch>
            <a:fillRect/>
          </a:stretch>
        </p:blipFill>
        <p:spPr bwMode="auto">
          <a:xfrm>
            <a:off x="5151216" y="2695575"/>
            <a:ext cx="3131208" cy="3139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71097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Inherent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5486400" cy="4157663"/>
          </a:xfrm>
        </p:spPr>
        <p:txBody>
          <a:bodyPr/>
          <a:lstStyle/>
          <a:p>
            <a:r>
              <a:rPr lang="en-US" sz="2000" dirty="0"/>
              <a:t>Although the metal fuel melting temperature is much lower than that of oxide fuel, it is also much more difficult to raise the fuel temperature because of the 10X higher thermal conductivity </a:t>
            </a:r>
          </a:p>
          <a:p>
            <a:r>
              <a:rPr lang="en-US" sz="2000" dirty="0"/>
              <a:t>Thus, operating margins in terms of power can, in fact, be greater for the metal core than for oxide</a:t>
            </a:r>
          </a:p>
          <a:p>
            <a:r>
              <a:rPr lang="en-US" sz="2000" dirty="0"/>
              <a:t>The high thermal conductivity and the thermal inertia of the large sodium pool can shut the reactor down during very severe accident situations, without depending on human intervention</a:t>
            </a:r>
          </a:p>
          <a:p>
            <a:endParaRPr lang="en-US" sz="2000" dirty="0"/>
          </a:p>
          <a:p>
            <a:endParaRPr lang="en-US" sz="20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
        <p:nvSpPr>
          <p:cNvPr id="12" name="Content Placeholder 2">
            <a:extLst>
              <a:ext uri="{FF2B5EF4-FFF2-40B4-BE49-F238E27FC236}">
                <a16:creationId xmlns:a16="http://schemas.microsoft.com/office/drawing/2014/main" id="{1F82842C-CC32-4A47-921F-DDC349F6C65B}"/>
              </a:ext>
            </a:extLst>
          </p:cNvPr>
          <p:cNvSpPr txBox="1">
            <a:spLocks/>
          </p:cNvSpPr>
          <p:nvPr/>
        </p:nvSpPr>
        <p:spPr bwMode="auto">
          <a:xfrm>
            <a:off x="6096000" y="1912025"/>
            <a:ext cx="5648696"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a:t>One experiment in EBR II (LOFWS) simulated station blackout, combined with loss of emergency power supply, failure of primary and secondary shutdown systems, and no operator action – a worst case</a:t>
            </a:r>
          </a:p>
          <a:p>
            <a:r>
              <a:rPr lang="en-US" sz="2000" dirty="0"/>
              <a:t>The rising coolant temperature during accident causes thermal expansion of the core components which enhances the neutron leakages and hence slowing down the chain reaction</a:t>
            </a:r>
          </a:p>
          <a:p>
            <a:r>
              <a:rPr lang="en-US" sz="2000" dirty="0"/>
              <a:t>Due to this negative reactivity feedback, the reactor power is shut down all by itself and the coolant temperature rise stops</a:t>
            </a:r>
          </a:p>
          <a:p>
            <a:endParaRPr lang="en-US" sz="2000" dirty="0"/>
          </a:p>
          <a:p>
            <a:endParaRPr lang="en-US" sz="2000" dirty="0"/>
          </a:p>
        </p:txBody>
      </p:sp>
    </p:spTree>
    <p:extLst>
      <p:ext uri="{BB962C8B-B14F-4D97-AF65-F5344CB8AC3E}">
        <p14:creationId xmlns:p14="http://schemas.microsoft.com/office/powerpoint/2010/main" val="72843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3A5C-D8BA-D74A-84C8-036341F0252E}"/>
              </a:ext>
            </a:extLst>
          </p:cNvPr>
          <p:cNvSpPr>
            <a:spLocks noGrp="1"/>
          </p:cNvSpPr>
          <p:nvPr>
            <p:ph type="title"/>
          </p:nvPr>
        </p:nvSpPr>
        <p:spPr>
          <a:xfrm>
            <a:off x="609600" y="689906"/>
            <a:ext cx="10972800" cy="487253"/>
          </a:xfrm>
        </p:spPr>
        <p:txBody>
          <a:bodyPr/>
          <a:lstStyle/>
          <a:p>
            <a:r>
              <a:rPr lang="en-US" dirty="0"/>
              <a:t>Summary of SFR Usage</a:t>
            </a:r>
          </a:p>
        </p:txBody>
      </p:sp>
      <p:pic>
        <p:nvPicPr>
          <p:cNvPr id="4" name="Content Placeholder 3">
            <a:extLst>
              <a:ext uri="{FF2B5EF4-FFF2-40B4-BE49-F238E27FC236}">
                <a16:creationId xmlns:a16="http://schemas.microsoft.com/office/drawing/2014/main" id="{EC7E17DA-7726-7C4B-B0D8-174B2C1126FB}"/>
              </a:ext>
            </a:extLst>
          </p:cNvPr>
          <p:cNvPicPr>
            <a:picLocks noGrp="1" noChangeAspect="1"/>
          </p:cNvPicPr>
          <p:nvPr>
            <p:ph idx="1"/>
          </p:nvPr>
        </p:nvPicPr>
        <p:blipFill>
          <a:blip r:embed="rId2"/>
          <a:stretch>
            <a:fillRect/>
          </a:stretch>
        </p:blipFill>
        <p:spPr>
          <a:xfrm>
            <a:off x="2060461" y="1281855"/>
            <a:ext cx="8071077" cy="5576145"/>
          </a:xfrm>
          <a:prstGeom prst="rect">
            <a:avLst/>
          </a:prstGeom>
        </p:spPr>
      </p:pic>
      <p:sp>
        <p:nvSpPr>
          <p:cNvPr id="5" name="Slide Number Placeholder 4">
            <a:extLst>
              <a:ext uri="{FF2B5EF4-FFF2-40B4-BE49-F238E27FC236}">
                <a16:creationId xmlns:a16="http://schemas.microsoft.com/office/drawing/2014/main" id="{4176384F-84C1-8C4D-ABAA-4EAF024B266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90617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 fuel</a:t>
            </a:r>
          </a:p>
        </p:txBody>
      </p:sp>
      <p:sp>
        <p:nvSpPr>
          <p:cNvPr id="3" name="Slide Number Placeholder 2">
            <a:extLst>
              <a:ext uri="{FF2B5EF4-FFF2-40B4-BE49-F238E27FC236}">
                <a16:creationId xmlns:a16="http://schemas.microsoft.com/office/drawing/2014/main" id="{E2E8988F-F8DD-9D4C-8575-8E2B6F538619}"/>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119002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607C-6BB9-6E4D-9A2B-CB2209669466}"/>
              </a:ext>
            </a:extLst>
          </p:cNvPr>
          <p:cNvSpPr>
            <a:spLocks noGrp="1"/>
          </p:cNvSpPr>
          <p:nvPr>
            <p:ph type="title"/>
          </p:nvPr>
        </p:nvSpPr>
        <p:spPr/>
        <p:txBody>
          <a:bodyPr/>
          <a:lstStyle/>
          <a:p>
            <a:r>
              <a:rPr lang="en-US" dirty="0"/>
              <a:t>First Metal Fuels</a:t>
            </a:r>
          </a:p>
        </p:txBody>
      </p:sp>
      <p:sp>
        <p:nvSpPr>
          <p:cNvPr id="3" name="Content Placeholder 2">
            <a:extLst>
              <a:ext uri="{FF2B5EF4-FFF2-40B4-BE49-F238E27FC236}">
                <a16:creationId xmlns:a16="http://schemas.microsoft.com/office/drawing/2014/main" id="{0911B875-8CEF-7347-9DB5-A28DBB40CF23}"/>
              </a:ext>
            </a:extLst>
          </p:cNvPr>
          <p:cNvSpPr>
            <a:spLocks noGrp="1"/>
          </p:cNvSpPr>
          <p:nvPr>
            <p:ph sz="half" idx="1"/>
          </p:nvPr>
        </p:nvSpPr>
        <p:spPr>
          <a:xfrm>
            <a:off x="609599" y="1968503"/>
            <a:ext cx="6200701" cy="4157663"/>
          </a:xfrm>
        </p:spPr>
        <p:txBody>
          <a:bodyPr/>
          <a:lstStyle/>
          <a:p>
            <a:r>
              <a:rPr lang="en-US" sz="2400" dirty="0"/>
              <a:t>Starting in the late 1940s, metallic fuels dominated the early development of nuclear reactors because of their key attributes of high fissile-atom density and good thermal conductivity</a:t>
            </a:r>
          </a:p>
          <a:p>
            <a:r>
              <a:rPr lang="en-US" sz="2400" dirty="0"/>
              <a:t>Alloys of U, Pu were of interest, and alloys with Th were pursued to increase thermal conductivity</a:t>
            </a:r>
          </a:p>
          <a:p>
            <a:r>
              <a:rPr lang="en-US" sz="2400" dirty="0"/>
              <a:t>Initial experiments with pure U metal met with spectacular swelling and growth, as observed in the mid 1950s</a:t>
            </a:r>
          </a:p>
          <a:p>
            <a:endParaRPr lang="en-US" sz="2400" dirty="0"/>
          </a:p>
          <a:p>
            <a:endParaRPr lang="en-US" sz="2400" dirty="0"/>
          </a:p>
        </p:txBody>
      </p:sp>
      <p:pic>
        <p:nvPicPr>
          <p:cNvPr id="6" name="Content Placeholder 5">
            <a:extLst>
              <a:ext uri="{FF2B5EF4-FFF2-40B4-BE49-F238E27FC236}">
                <a16:creationId xmlns:a16="http://schemas.microsoft.com/office/drawing/2014/main" id="{1FF4AE52-8528-F044-AC9C-6982E6466DF0}"/>
              </a:ext>
            </a:extLst>
          </p:cNvPr>
          <p:cNvPicPr>
            <a:picLocks noGrp="1" noChangeAspect="1"/>
          </p:cNvPicPr>
          <p:nvPr>
            <p:ph sz="half" idx="2"/>
          </p:nvPr>
        </p:nvPicPr>
        <p:blipFill>
          <a:blip r:embed="rId2"/>
          <a:stretch>
            <a:fillRect/>
          </a:stretch>
        </p:blipFill>
        <p:spPr>
          <a:xfrm>
            <a:off x="7691841" y="1856498"/>
            <a:ext cx="3049731" cy="2482340"/>
          </a:xfrm>
          <a:prstGeom prst="rect">
            <a:avLst/>
          </a:prstGeom>
        </p:spPr>
      </p:pic>
      <p:sp>
        <p:nvSpPr>
          <p:cNvPr id="5" name="Slide Number Placeholder 4">
            <a:extLst>
              <a:ext uri="{FF2B5EF4-FFF2-40B4-BE49-F238E27FC236}">
                <a16:creationId xmlns:a16="http://schemas.microsoft.com/office/drawing/2014/main" id="{C2C8C158-DCA1-434B-B3D8-62558357ADC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7" name="Picture 6">
            <a:extLst>
              <a:ext uri="{FF2B5EF4-FFF2-40B4-BE49-F238E27FC236}">
                <a16:creationId xmlns:a16="http://schemas.microsoft.com/office/drawing/2014/main" id="{1BB2825E-7000-C846-A36E-15F8CACAC80D}"/>
              </a:ext>
            </a:extLst>
          </p:cNvPr>
          <p:cNvPicPr>
            <a:picLocks noChangeAspect="1"/>
          </p:cNvPicPr>
          <p:nvPr/>
        </p:nvPicPr>
        <p:blipFill>
          <a:blip r:embed="rId3"/>
          <a:stretch>
            <a:fillRect/>
          </a:stretch>
        </p:blipFill>
        <p:spPr>
          <a:xfrm>
            <a:off x="7671485" y="4338838"/>
            <a:ext cx="3049731" cy="2494641"/>
          </a:xfrm>
          <a:prstGeom prst="rect">
            <a:avLst/>
          </a:prstGeom>
        </p:spPr>
      </p:pic>
    </p:spTree>
    <p:extLst>
      <p:ext uri="{BB962C8B-B14F-4D97-AF65-F5344CB8AC3E}">
        <p14:creationId xmlns:p14="http://schemas.microsoft.com/office/powerpoint/2010/main" val="34213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most important irradiation characteristic of </a:t>
            </a:r>
            <a:r>
              <a:rPr lang="el-GR" sz="2000" dirty="0"/>
              <a:t>α-</a:t>
            </a:r>
            <a:r>
              <a:rPr lang="en-US" sz="2000" dirty="0"/>
              <a:t>U is its dimensional instability in the form of anisotropic growth and swelling, which results from the anisotropy of the orthorhombic crystal structure</a:t>
            </a:r>
          </a:p>
          <a:p>
            <a:r>
              <a:rPr lang="en-US" sz="2000" dirty="0"/>
              <a:t>In addition to anisotropic thermal expansion, irradiation growth occurs </a:t>
            </a:r>
            <a:r>
              <a:rPr lang="en-US" sz="2000" dirty="0" err="1"/>
              <a:t>anisotropically</a:t>
            </a:r>
            <a:endParaRPr lang="en-US" sz="2000" dirty="0"/>
          </a:p>
          <a:p>
            <a:r>
              <a:rPr lang="en-US" sz="2000" dirty="0"/>
              <a:t>The current theory of this phenomenon is that fission-generated interstitials and vacancies form loops on {010} and {110} planes, respectively, as a result of the anisotropic thermal expansion induced in </a:t>
            </a:r>
            <a:r>
              <a:rPr lang="el-GR" sz="2000" dirty="0"/>
              <a:t>α-</a:t>
            </a:r>
            <a:r>
              <a:rPr lang="en-US" sz="2000" dirty="0"/>
              <a:t>U by thermal spikes in displacement cascades</a:t>
            </a:r>
          </a:p>
          <a:p>
            <a:endParaRPr lang="en-US" sz="2000" dirty="0"/>
          </a:p>
          <a:p>
            <a:endParaRPr lang="en-US" sz="2000" dirty="0"/>
          </a:p>
        </p:txBody>
      </p:sp>
      <p:pic>
        <p:nvPicPr>
          <p:cNvPr id="6" name="Content Placeholder 5">
            <a:extLst>
              <a:ext uri="{FF2B5EF4-FFF2-40B4-BE49-F238E27FC236}">
                <a16:creationId xmlns:a16="http://schemas.microsoft.com/office/drawing/2014/main" id="{847F3051-D219-AF4F-8B85-E99D5BC97892}"/>
              </a:ext>
            </a:extLst>
          </p:cNvPr>
          <p:cNvPicPr>
            <a:picLocks noGrp="1" noChangeAspect="1"/>
          </p:cNvPicPr>
          <p:nvPr>
            <p:ph sz="half" idx="2"/>
          </p:nvPr>
        </p:nvPicPr>
        <p:blipFill>
          <a:blip r:embed="rId2"/>
          <a:stretch>
            <a:fillRect/>
          </a:stretch>
        </p:blipFill>
        <p:spPr>
          <a:xfrm>
            <a:off x="6495463" y="3522738"/>
            <a:ext cx="2673834" cy="2667839"/>
          </a:xfrm>
          <a:prstGeom prst="rect">
            <a:avLst/>
          </a:prstGeom>
        </p:spPr>
      </p:pic>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4098" name="Picture 2">
            <a:extLst>
              <a:ext uri="{FF2B5EF4-FFF2-40B4-BE49-F238E27FC236}">
                <a16:creationId xmlns:a16="http://schemas.microsoft.com/office/drawing/2014/main" id="{D89DB95C-CE69-164E-AAB0-41A87E7D4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860" y="766023"/>
            <a:ext cx="2767910" cy="2588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111627-9909-5D44-A800-C221C70C1D7C}"/>
              </a:ext>
            </a:extLst>
          </p:cNvPr>
          <p:cNvPicPr>
            <a:picLocks noChangeAspect="1"/>
          </p:cNvPicPr>
          <p:nvPr/>
        </p:nvPicPr>
        <p:blipFill>
          <a:blip r:embed="rId4"/>
          <a:stretch>
            <a:fillRect/>
          </a:stretch>
        </p:blipFill>
        <p:spPr>
          <a:xfrm>
            <a:off x="9169297" y="3525503"/>
            <a:ext cx="3056031" cy="2662310"/>
          </a:xfrm>
          <a:prstGeom prst="rect">
            <a:avLst/>
          </a:prstGeom>
        </p:spPr>
      </p:pic>
    </p:spTree>
    <p:extLst>
      <p:ext uri="{BB962C8B-B14F-4D97-AF65-F5344CB8AC3E}">
        <p14:creationId xmlns:p14="http://schemas.microsoft.com/office/powerpoint/2010/main" val="319849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temperature dependence of the irradiation growth process takes on a bell-shaped form, due to recombination of point defects</a:t>
            </a:r>
          </a:p>
          <a:p>
            <a:r>
              <a:rPr lang="en-US" sz="2000" dirty="0"/>
              <a:t>In a polycrystalline sample, irradiation growth in individual grains results in shape changes and mismatched strains between the individual grains</a:t>
            </a:r>
          </a:p>
          <a:p>
            <a:r>
              <a:rPr lang="en-US" sz="2000" dirty="0"/>
              <a:t>The stress developed due to these mismatched strains can be released by plastic deformation at the grain boundaries; this is commonly referred to as tearing or cavitation</a:t>
            </a:r>
          </a:p>
          <a:p>
            <a:r>
              <a:rPr lang="en-US" sz="2000" dirty="0"/>
              <a:t>Cavitation swelling dominates between 400 and 600 C</a:t>
            </a:r>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9" name="Content Placeholder 8">
            <a:extLst>
              <a:ext uri="{FF2B5EF4-FFF2-40B4-BE49-F238E27FC236}">
                <a16:creationId xmlns:a16="http://schemas.microsoft.com/office/drawing/2014/main" id="{A8A99DF8-65F5-4041-BAF3-BF22A35E1B22}"/>
              </a:ext>
            </a:extLst>
          </p:cNvPr>
          <p:cNvPicPr>
            <a:picLocks noGrp="1" noChangeAspect="1"/>
          </p:cNvPicPr>
          <p:nvPr>
            <p:ph sz="half" idx="2"/>
          </p:nvPr>
        </p:nvPicPr>
        <p:blipFill>
          <a:blip r:embed="rId2"/>
          <a:stretch>
            <a:fillRect/>
          </a:stretch>
        </p:blipFill>
        <p:spPr>
          <a:xfrm>
            <a:off x="7343394" y="1807905"/>
            <a:ext cx="3353565" cy="2712923"/>
          </a:xfrm>
          <a:prstGeom prst="rect">
            <a:avLst/>
          </a:prstGeom>
        </p:spPr>
      </p:pic>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3"/>
          <a:stretch>
            <a:fillRect/>
          </a:stretch>
        </p:blipFill>
        <p:spPr>
          <a:xfrm>
            <a:off x="7439121" y="4360233"/>
            <a:ext cx="3563730" cy="2361244"/>
          </a:xfrm>
          <a:prstGeom prst="rect">
            <a:avLst/>
          </a:prstGeom>
        </p:spPr>
      </p:pic>
    </p:spTree>
    <p:extLst>
      <p:ext uri="{BB962C8B-B14F-4D97-AF65-F5344CB8AC3E}">
        <p14:creationId xmlns:p14="http://schemas.microsoft.com/office/powerpoint/2010/main" val="175326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Lower temperature regime cavitation swelling results in a swirled microstructure, with irregular cavities formed by tearing of grain boundaries</a:t>
            </a:r>
          </a:p>
          <a:p>
            <a:r>
              <a:rPr lang="en-US" sz="2000" dirty="0"/>
              <a:t>At higher temperatures (500-600 C), the cavities along the grain boundaries can be crystallographically aligned, and are potentially related to twinning</a:t>
            </a:r>
          </a:p>
          <a:p>
            <a:r>
              <a:rPr lang="en-US" sz="2000" dirty="0"/>
              <a:t>Cavitation can be reduced by minor additions of alloying elements, which can serve to affect the defect evolution in the system</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2"/>
          <a:stretch>
            <a:fillRect/>
          </a:stretch>
        </p:blipFill>
        <p:spPr>
          <a:xfrm>
            <a:off x="7404852" y="1749159"/>
            <a:ext cx="3563730" cy="2361244"/>
          </a:xfrm>
          <a:prstGeom prst="rect">
            <a:avLst/>
          </a:prstGeom>
        </p:spPr>
      </p:pic>
      <p:pic>
        <p:nvPicPr>
          <p:cNvPr id="7" name="Picture 6">
            <a:extLst>
              <a:ext uri="{FF2B5EF4-FFF2-40B4-BE49-F238E27FC236}">
                <a16:creationId xmlns:a16="http://schemas.microsoft.com/office/drawing/2014/main" id="{CFBA8E12-0A2C-3D46-B8B5-133AF1CC5350}"/>
              </a:ext>
            </a:extLst>
          </p:cNvPr>
          <p:cNvPicPr>
            <a:picLocks noChangeAspect="1"/>
          </p:cNvPicPr>
          <p:nvPr/>
        </p:nvPicPr>
        <p:blipFill>
          <a:blip r:embed="rId3"/>
          <a:stretch>
            <a:fillRect/>
          </a:stretch>
        </p:blipFill>
        <p:spPr>
          <a:xfrm rot="5400000">
            <a:off x="7812795" y="4128250"/>
            <a:ext cx="2581986" cy="2877515"/>
          </a:xfrm>
          <a:prstGeom prst="rect">
            <a:avLst/>
          </a:prstGeom>
        </p:spPr>
      </p:pic>
    </p:spTree>
    <p:extLst>
      <p:ext uri="{BB962C8B-B14F-4D97-AF65-F5344CB8AC3E}">
        <p14:creationId xmlns:p14="http://schemas.microsoft.com/office/powerpoint/2010/main" val="72550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A496-CD1E-554D-ADF1-83813257C465}"/>
              </a:ext>
            </a:extLst>
          </p:cNvPr>
          <p:cNvSpPr>
            <a:spLocks noGrp="1"/>
          </p:cNvSpPr>
          <p:nvPr>
            <p:ph type="title"/>
          </p:nvPr>
        </p:nvSpPr>
        <p:spPr/>
        <p:txBody>
          <a:bodyPr/>
          <a:lstStyle/>
          <a:p>
            <a:r>
              <a:rPr lang="en-US" dirty="0"/>
              <a:t>Swelling in Gamma U</a:t>
            </a:r>
          </a:p>
        </p:txBody>
      </p:sp>
      <p:sp>
        <p:nvSpPr>
          <p:cNvPr id="3" name="Content Placeholder 2">
            <a:extLst>
              <a:ext uri="{FF2B5EF4-FFF2-40B4-BE49-F238E27FC236}">
                <a16:creationId xmlns:a16="http://schemas.microsoft.com/office/drawing/2014/main" id="{2796B876-D582-FE4B-A6A7-A1D84DB6FB61}"/>
              </a:ext>
            </a:extLst>
          </p:cNvPr>
          <p:cNvSpPr>
            <a:spLocks noGrp="1"/>
          </p:cNvSpPr>
          <p:nvPr>
            <p:ph sz="half" idx="1"/>
          </p:nvPr>
        </p:nvSpPr>
        <p:spPr/>
        <p:txBody>
          <a:bodyPr/>
          <a:lstStyle/>
          <a:p>
            <a:r>
              <a:rPr lang="en-US" sz="2200" dirty="0"/>
              <a:t>Swelling in the higher temperature phases occurs primarily by growth of fission gas bubbles, and is isotropic</a:t>
            </a:r>
          </a:p>
          <a:p>
            <a:r>
              <a:rPr lang="en-US" sz="2200" dirty="0"/>
              <a:t>All phases will also have solid fission product swelling</a:t>
            </a:r>
          </a:p>
          <a:p>
            <a:r>
              <a:rPr lang="en-US" sz="2200" dirty="0"/>
              <a:t>Fission gas is effectively insoluble in metallic U, and thus prefers to precipitate</a:t>
            </a:r>
          </a:p>
          <a:p>
            <a:r>
              <a:rPr lang="en-US" sz="2200" dirty="0"/>
              <a:t>Sufficiently large bubbles can maintain an equilibrium gas pressure by balancing the surface tension and the external pressure</a:t>
            </a:r>
          </a:p>
        </p:txBody>
      </p:sp>
      <p:sp>
        <p:nvSpPr>
          <p:cNvPr id="4" name="Content Placeholder 3">
            <a:extLst>
              <a:ext uri="{FF2B5EF4-FFF2-40B4-BE49-F238E27FC236}">
                <a16:creationId xmlns:a16="http://schemas.microsoft.com/office/drawing/2014/main" id="{A1982929-3519-2844-A4DE-6DDC531D72E2}"/>
              </a:ext>
            </a:extLst>
          </p:cNvPr>
          <p:cNvSpPr>
            <a:spLocks noGrp="1"/>
          </p:cNvSpPr>
          <p:nvPr>
            <p:ph sz="half" idx="2"/>
          </p:nvPr>
        </p:nvSpPr>
        <p:spPr/>
        <p:txBody>
          <a:bodyPr/>
          <a:lstStyle/>
          <a:p>
            <a:r>
              <a:rPr lang="en-US" sz="2200" dirty="0"/>
              <a:t>This growth is described by the Young-Laplace equation</a:t>
            </a:r>
          </a:p>
          <a:p>
            <a:endParaRPr lang="en-US" sz="2200" dirty="0"/>
          </a:p>
          <a:p>
            <a:endParaRPr lang="en-US" sz="2200" dirty="0"/>
          </a:p>
          <a:p>
            <a:r>
              <a:rPr lang="en-US" sz="2200" dirty="0"/>
              <a:t>The external pressure is determined by the plastic flow characteristics of the fuel surrounding the bubble and the mechanical restraint of the cladding</a:t>
            </a:r>
          </a:p>
          <a:p>
            <a:r>
              <a:rPr lang="en-US" sz="2200" dirty="0"/>
              <a:t>Fission gas swelling can be substantial, and must be accounted for</a:t>
            </a:r>
          </a:p>
          <a:p>
            <a:endParaRPr lang="en-US" sz="2200" dirty="0"/>
          </a:p>
          <a:p>
            <a:endParaRPr lang="en-US" sz="2200" dirty="0"/>
          </a:p>
        </p:txBody>
      </p:sp>
      <p:sp>
        <p:nvSpPr>
          <p:cNvPr id="5" name="Slide Number Placeholder 4">
            <a:extLst>
              <a:ext uri="{FF2B5EF4-FFF2-40B4-BE49-F238E27FC236}">
                <a16:creationId xmlns:a16="http://schemas.microsoft.com/office/drawing/2014/main" id="{39F2FCAE-C4C2-7148-90A8-9853DA64F92E}"/>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E19067C2-B351-BE4D-959C-639176FA7BAE}"/>
              </a:ext>
            </a:extLst>
          </p:cNvPr>
          <p:cNvPicPr>
            <a:picLocks noChangeAspect="1"/>
          </p:cNvPicPr>
          <p:nvPr/>
        </p:nvPicPr>
        <p:blipFill>
          <a:blip r:embed="rId2"/>
          <a:stretch>
            <a:fillRect/>
          </a:stretch>
        </p:blipFill>
        <p:spPr>
          <a:xfrm>
            <a:off x="7816850" y="2654300"/>
            <a:ext cx="1841500" cy="774700"/>
          </a:xfrm>
          <a:prstGeom prst="rect">
            <a:avLst/>
          </a:prstGeom>
        </p:spPr>
      </p:pic>
    </p:spTree>
    <p:extLst>
      <p:ext uri="{BB962C8B-B14F-4D97-AF65-F5344CB8AC3E}">
        <p14:creationId xmlns:p14="http://schemas.microsoft.com/office/powerpoint/2010/main" val="255206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p:txBody>
          <a:bodyPr/>
          <a:lstStyle/>
          <a:p>
            <a:r>
              <a:rPr lang="en-US" dirty="0"/>
              <a:t>Wrapped up TRISO particle-based reactors</a:t>
            </a:r>
          </a:p>
          <a:p>
            <a:r>
              <a:rPr lang="en-US" dirty="0"/>
              <a:t>Walked through a number of different fuel failure mechanisms</a:t>
            </a:r>
          </a:p>
          <a:p>
            <a:r>
              <a:rPr lang="en-US" dirty="0"/>
              <a:t>Current state of TRISO fuel performance modeling</a:t>
            </a:r>
          </a:p>
          <a:p>
            <a:r>
              <a:rPr lang="en-US" dirty="0"/>
              <a:t>Advanced concepts in TRISO</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9961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BB0C-0DE6-6546-88BC-DFC8A84E27C3}"/>
              </a:ext>
            </a:extLst>
          </p:cNvPr>
          <p:cNvSpPr>
            <a:spLocks noGrp="1"/>
          </p:cNvSpPr>
          <p:nvPr>
            <p:ph type="title"/>
          </p:nvPr>
        </p:nvSpPr>
        <p:spPr/>
        <p:txBody>
          <a:bodyPr/>
          <a:lstStyle/>
          <a:p>
            <a:r>
              <a:rPr lang="en-US" dirty="0"/>
              <a:t>Alloying to modify properties</a:t>
            </a:r>
          </a:p>
        </p:txBody>
      </p:sp>
      <p:sp>
        <p:nvSpPr>
          <p:cNvPr id="3" name="Content Placeholder 2">
            <a:extLst>
              <a:ext uri="{FF2B5EF4-FFF2-40B4-BE49-F238E27FC236}">
                <a16:creationId xmlns:a16="http://schemas.microsoft.com/office/drawing/2014/main" id="{E81C0652-9923-7449-A55B-72E137B4EA35}"/>
              </a:ext>
            </a:extLst>
          </p:cNvPr>
          <p:cNvSpPr>
            <a:spLocks noGrp="1"/>
          </p:cNvSpPr>
          <p:nvPr>
            <p:ph sz="half" idx="1"/>
          </p:nvPr>
        </p:nvSpPr>
        <p:spPr/>
        <p:txBody>
          <a:bodyPr/>
          <a:lstStyle/>
          <a:p>
            <a:r>
              <a:rPr lang="en-US" sz="2200" dirty="0"/>
              <a:t>As with alpha U, small alloying additions were explored to limit the fission gas swelling behavior</a:t>
            </a:r>
          </a:p>
          <a:p>
            <a:r>
              <a:rPr lang="en-US" sz="2200" dirty="0"/>
              <a:t>Adjusted U – U alloyed with small amounts of Al, Fe, or Si</a:t>
            </a:r>
          </a:p>
          <a:p>
            <a:r>
              <a:rPr lang="en-US" sz="2200" dirty="0"/>
              <a:t>Additions form precipitates and act as point defect sinks, limiting swelling for low burnups</a:t>
            </a:r>
          </a:p>
          <a:p>
            <a:r>
              <a:rPr lang="en-US" sz="2200" dirty="0"/>
              <a:t>U-</a:t>
            </a:r>
            <a:r>
              <a:rPr lang="en-US" sz="2200" dirty="0" err="1"/>
              <a:t>Fissium</a:t>
            </a:r>
            <a:r>
              <a:rPr lang="en-US" sz="2200" dirty="0"/>
              <a:t> contained Mo-Ru, with lesser amounts of Rh, Pd, Zr, and Nb, and was the early EBR II fuel</a:t>
            </a:r>
          </a:p>
          <a:p>
            <a:endParaRPr lang="en-US" sz="2200" dirty="0"/>
          </a:p>
          <a:p>
            <a:endParaRPr lang="en-US" sz="2200" dirty="0"/>
          </a:p>
        </p:txBody>
      </p:sp>
      <p:sp>
        <p:nvSpPr>
          <p:cNvPr id="4" name="Content Placeholder 3">
            <a:extLst>
              <a:ext uri="{FF2B5EF4-FFF2-40B4-BE49-F238E27FC236}">
                <a16:creationId xmlns:a16="http://schemas.microsoft.com/office/drawing/2014/main" id="{79645A56-252D-4340-9444-5EA931F645E9}"/>
              </a:ext>
            </a:extLst>
          </p:cNvPr>
          <p:cNvSpPr>
            <a:spLocks noGrp="1"/>
          </p:cNvSpPr>
          <p:nvPr>
            <p:ph sz="half" idx="2"/>
          </p:nvPr>
        </p:nvSpPr>
        <p:spPr>
          <a:xfrm>
            <a:off x="6197600" y="1968503"/>
            <a:ext cx="5678842" cy="4157663"/>
          </a:xfrm>
        </p:spPr>
        <p:txBody>
          <a:bodyPr/>
          <a:lstStyle/>
          <a:p>
            <a:r>
              <a:rPr lang="en-US" sz="2200" dirty="0"/>
              <a:t>Higher content alloys have focused on elements that form extensive solid solutions with U in the high-temperature </a:t>
            </a:r>
            <a:r>
              <a:rPr lang="el-GR" sz="2200" dirty="0"/>
              <a:t>γ-</a:t>
            </a:r>
            <a:r>
              <a:rPr lang="en-US" sz="2200" dirty="0"/>
              <a:t>phase, specifically Mo, Zr, </a:t>
            </a:r>
            <a:r>
              <a:rPr lang="en-US" sz="2200" dirty="0" err="1"/>
              <a:t>Ti</a:t>
            </a:r>
            <a:r>
              <a:rPr lang="en-US" sz="2200" dirty="0"/>
              <a:t>, and Nb</a:t>
            </a:r>
          </a:p>
          <a:p>
            <a:r>
              <a:rPr lang="en-US" sz="2200" dirty="0"/>
              <a:t>These elements lower the temperature of the cubic </a:t>
            </a:r>
            <a:r>
              <a:rPr lang="el-GR" sz="2200" dirty="0"/>
              <a:t>γ-</a:t>
            </a:r>
            <a:r>
              <a:rPr lang="en-US" sz="2200" dirty="0"/>
              <a:t>phase boundary, allowing more of the fuel to operate in the isotropic </a:t>
            </a:r>
            <a:r>
              <a:rPr lang="el-GR" sz="2200" dirty="0"/>
              <a:t>γ-</a:t>
            </a:r>
            <a:r>
              <a:rPr lang="en-US" sz="2200" dirty="0"/>
              <a:t>phase; they also increase the solidus temperature, raising the margins at which the fuel melts</a:t>
            </a:r>
          </a:p>
          <a:p>
            <a:r>
              <a:rPr lang="en-US" sz="2200" dirty="0"/>
              <a:t>The addition of Zr and Mo seem to most substantially reduce the swelling of metallic U and low T and low burnup</a:t>
            </a:r>
          </a:p>
          <a:p>
            <a:endParaRPr lang="en-US" sz="2200" dirty="0"/>
          </a:p>
          <a:p>
            <a:endParaRPr lang="en-US" sz="2200" dirty="0"/>
          </a:p>
        </p:txBody>
      </p:sp>
      <p:sp>
        <p:nvSpPr>
          <p:cNvPr id="5" name="Slide Number Placeholder 4">
            <a:extLst>
              <a:ext uri="{FF2B5EF4-FFF2-40B4-BE49-F238E27FC236}">
                <a16:creationId xmlns:a16="http://schemas.microsoft.com/office/drawing/2014/main" id="{2C73B035-95A1-2A4D-BDEB-C5903A65143A}"/>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dirty="0"/>
          </a:p>
        </p:txBody>
      </p:sp>
    </p:spTree>
    <p:extLst>
      <p:ext uri="{BB962C8B-B14F-4D97-AF65-F5344CB8AC3E}">
        <p14:creationId xmlns:p14="http://schemas.microsoft.com/office/powerpoint/2010/main" val="25775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F90-80DB-CE43-BDF3-FD69EA932F5F}"/>
              </a:ext>
            </a:extLst>
          </p:cNvPr>
          <p:cNvSpPr>
            <a:spLocks noGrp="1"/>
          </p:cNvSpPr>
          <p:nvPr>
            <p:ph type="title"/>
          </p:nvPr>
        </p:nvSpPr>
        <p:spPr/>
        <p:txBody>
          <a:bodyPr/>
          <a:lstStyle/>
          <a:p>
            <a:r>
              <a:rPr lang="en-US" dirty="0"/>
              <a:t>Accommodation of Swelling</a:t>
            </a:r>
          </a:p>
        </p:txBody>
      </p:sp>
      <p:sp>
        <p:nvSpPr>
          <p:cNvPr id="3" name="Content Placeholder 2">
            <a:extLst>
              <a:ext uri="{FF2B5EF4-FFF2-40B4-BE49-F238E27FC236}">
                <a16:creationId xmlns:a16="http://schemas.microsoft.com/office/drawing/2014/main" id="{ED03F847-CD3E-E446-948E-C2A3D84580D8}"/>
              </a:ext>
            </a:extLst>
          </p:cNvPr>
          <p:cNvSpPr>
            <a:spLocks noGrp="1"/>
          </p:cNvSpPr>
          <p:nvPr>
            <p:ph sz="half" idx="1"/>
          </p:nvPr>
        </p:nvSpPr>
        <p:spPr/>
        <p:txBody>
          <a:bodyPr/>
          <a:lstStyle/>
          <a:p>
            <a:r>
              <a:rPr lang="en-US" sz="2200" dirty="0"/>
              <a:t>With high-content alloys, calculations of fuel swelling and gas release showed that if 30-40% free volume was afforded inside the cladding, fuel could swell, and when it contacted the cladding, allowing for mechanical strength of cladding to counteract further radial swelling</a:t>
            </a:r>
          </a:p>
          <a:p>
            <a:r>
              <a:rPr lang="en-US" sz="2200" dirty="0"/>
              <a:t>It was found that the majority of fission gas is released by about 30% swelling, and by including a large plenum, stresses on cladding could be reduced</a:t>
            </a:r>
          </a:p>
        </p:txBody>
      </p:sp>
      <p:sp>
        <p:nvSpPr>
          <p:cNvPr id="5" name="Slide Number Placeholder 4">
            <a:extLst>
              <a:ext uri="{FF2B5EF4-FFF2-40B4-BE49-F238E27FC236}">
                <a16:creationId xmlns:a16="http://schemas.microsoft.com/office/drawing/2014/main" id="{3E2F886B-1E34-F349-99A5-69B4A2EC463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9" name="Content Placeholder 8">
            <a:extLst>
              <a:ext uri="{FF2B5EF4-FFF2-40B4-BE49-F238E27FC236}">
                <a16:creationId xmlns:a16="http://schemas.microsoft.com/office/drawing/2014/main" id="{EFA7407F-C893-0B46-8A3E-1609B540237F}"/>
              </a:ext>
            </a:extLst>
          </p:cNvPr>
          <p:cNvPicPr>
            <a:picLocks noGrp="1" noChangeAspect="1"/>
          </p:cNvPicPr>
          <p:nvPr>
            <p:ph sz="half" idx="2"/>
          </p:nvPr>
        </p:nvPicPr>
        <p:blipFill>
          <a:blip r:embed="rId2"/>
          <a:stretch>
            <a:fillRect/>
          </a:stretch>
        </p:blipFill>
        <p:spPr>
          <a:xfrm>
            <a:off x="6197600" y="2030920"/>
            <a:ext cx="5384800" cy="4032822"/>
          </a:xfrm>
          <a:prstGeom prst="rect">
            <a:avLst/>
          </a:prstGeom>
        </p:spPr>
      </p:pic>
    </p:spTree>
    <p:extLst>
      <p:ext uri="{BB962C8B-B14F-4D97-AF65-F5344CB8AC3E}">
        <p14:creationId xmlns:p14="http://schemas.microsoft.com/office/powerpoint/2010/main" val="235601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29E8-F203-F04E-8FC2-0CA55E98E3D0}"/>
              </a:ext>
            </a:extLst>
          </p:cNvPr>
          <p:cNvSpPr>
            <a:spLocks noGrp="1"/>
          </p:cNvSpPr>
          <p:nvPr>
            <p:ph type="title"/>
          </p:nvPr>
        </p:nvSpPr>
        <p:spPr/>
        <p:txBody>
          <a:bodyPr/>
          <a:lstStyle/>
          <a:p>
            <a:r>
              <a:rPr lang="en-US" dirty="0"/>
              <a:t>Metal Fuel</a:t>
            </a:r>
          </a:p>
        </p:txBody>
      </p:sp>
      <p:sp>
        <p:nvSpPr>
          <p:cNvPr id="3" name="Content Placeholder 2">
            <a:extLst>
              <a:ext uri="{FF2B5EF4-FFF2-40B4-BE49-F238E27FC236}">
                <a16:creationId xmlns:a16="http://schemas.microsoft.com/office/drawing/2014/main" id="{6F68C27F-C453-0E49-B002-52FDE370D53A}"/>
              </a:ext>
            </a:extLst>
          </p:cNvPr>
          <p:cNvSpPr>
            <a:spLocks noGrp="1"/>
          </p:cNvSpPr>
          <p:nvPr>
            <p:ph sz="half" idx="1"/>
          </p:nvPr>
        </p:nvSpPr>
        <p:spPr>
          <a:xfrm>
            <a:off x="609599" y="1968503"/>
            <a:ext cx="6684579" cy="4157663"/>
          </a:xfrm>
        </p:spPr>
        <p:txBody>
          <a:bodyPr/>
          <a:lstStyle/>
          <a:p>
            <a:r>
              <a:rPr lang="en-US" sz="2200" dirty="0"/>
              <a:t>Metal fuels are ideal for fast reactors because they have higher densities of fissile and fertile materials and provide higher breeding ratio</a:t>
            </a:r>
          </a:p>
          <a:p>
            <a:r>
              <a:rPr lang="en-US" sz="2200" dirty="0"/>
              <a:t>The burnup of metal fuel in the early days was limited to a few atom percent (at.%) because of the increase in the fuel–cladding mechanical interaction (FCMI) caused by gas swelling of fuel alloys</a:t>
            </a:r>
          </a:p>
          <a:p>
            <a:r>
              <a:rPr lang="en-US" sz="2200" dirty="0"/>
              <a:t>Reducing the fuel smear density to about 75% is effective in promoting fission gas release before fuel-cladding contact and in suppressing FCMI</a:t>
            </a:r>
          </a:p>
          <a:p>
            <a:endParaRPr lang="en-US" sz="2200" dirty="0"/>
          </a:p>
          <a:p>
            <a:endParaRPr lang="en-US" sz="2200" dirty="0"/>
          </a:p>
        </p:txBody>
      </p:sp>
      <p:sp>
        <p:nvSpPr>
          <p:cNvPr id="5" name="Slide Number Placeholder 4">
            <a:extLst>
              <a:ext uri="{FF2B5EF4-FFF2-40B4-BE49-F238E27FC236}">
                <a16:creationId xmlns:a16="http://schemas.microsoft.com/office/drawing/2014/main" id="{413CA41E-4C58-7A4C-9E00-F9C910286E96}"/>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3074" name="Picture 2" descr="Impacts of Burnup-Dependent Swelling of Metallic Fuel on the Performance of  a Compact Breed-and-Burn Fast Reactor - ScienceDirect">
            <a:extLst>
              <a:ext uri="{FF2B5EF4-FFF2-40B4-BE49-F238E27FC236}">
                <a16:creationId xmlns:a16="http://schemas.microsoft.com/office/drawing/2014/main" id="{26CF02EA-BF47-6E4F-AE73-B413A419C5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31100" y="2320134"/>
            <a:ext cx="40513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6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6AF2-BE20-FF4F-AADC-3A666819D1E6}"/>
              </a:ext>
            </a:extLst>
          </p:cNvPr>
          <p:cNvSpPr>
            <a:spLocks noGrp="1"/>
          </p:cNvSpPr>
          <p:nvPr>
            <p:ph type="title"/>
          </p:nvPr>
        </p:nvSpPr>
        <p:spPr/>
        <p:txBody>
          <a:bodyPr/>
          <a:lstStyle/>
          <a:p>
            <a:r>
              <a:rPr lang="en-US" dirty="0"/>
              <a:t>Base Metal Fuel System</a:t>
            </a:r>
          </a:p>
        </p:txBody>
      </p:sp>
      <p:sp>
        <p:nvSpPr>
          <p:cNvPr id="3" name="Content Placeholder 2">
            <a:extLst>
              <a:ext uri="{FF2B5EF4-FFF2-40B4-BE49-F238E27FC236}">
                <a16:creationId xmlns:a16="http://schemas.microsoft.com/office/drawing/2014/main" id="{A162DFA2-EBC5-4149-9563-9DEAE5240D40}"/>
              </a:ext>
            </a:extLst>
          </p:cNvPr>
          <p:cNvSpPr>
            <a:spLocks noGrp="1"/>
          </p:cNvSpPr>
          <p:nvPr>
            <p:ph sz="half" idx="1"/>
          </p:nvPr>
        </p:nvSpPr>
        <p:spPr>
          <a:xfrm>
            <a:off x="609599" y="1968503"/>
            <a:ext cx="6936829" cy="4157663"/>
          </a:xfrm>
        </p:spPr>
        <p:txBody>
          <a:bodyPr/>
          <a:lstStyle/>
          <a:p>
            <a:r>
              <a:rPr lang="en-US" sz="2400" dirty="0"/>
              <a:t>The typical metallic fuel consists of a U(Pu)–10 </a:t>
            </a:r>
            <a:r>
              <a:rPr lang="en-US" sz="2400" dirty="0" err="1"/>
              <a:t>wt</a:t>
            </a:r>
            <a:r>
              <a:rPr lang="en-US" sz="2400" dirty="0"/>
              <a:t>% Zr fuel slug with ~75% smear density</a:t>
            </a:r>
          </a:p>
          <a:p>
            <a:r>
              <a:rPr lang="en-US" sz="2400" dirty="0"/>
              <a:t>The cylindrical fuel alloy rod is called a ‘fuel slug</a:t>
            </a:r>
          </a:p>
          <a:p>
            <a:r>
              <a:rPr lang="en-US" sz="2400" dirty="0"/>
              <a:t>The annular gap between the fuel slug and the cladding is filled with sodium (bond sodium)</a:t>
            </a:r>
          </a:p>
          <a:p>
            <a:r>
              <a:rPr lang="en-US" sz="2400" dirty="0"/>
              <a:t>A relatively large gas plenum (1-1.5x fuel length), which is a space above the fuel slug, is provided to mitigate the pressure of the fission gas accumulating during irradiation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442152D4-E672-A14F-B89C-C95F122D3E75}"/>
              </a:ext>
            </a:extLst>
          </p:cNvPr>
          <p:cNvPicPr>
            <a:picLocks noGrp="1" noChangeAspect="1"/>
          </p:cNvPicPr>
          <p:nvPr>
            <p:ph sz="half" idx="2"/>
          </p:nvPr>
        </p:nvPicPr>
        <p:blipFill>
          <a:blip r:embed="rId2"/>
          <a:stretch>
            <a:fillRect/>
          </a:stretch>
        </p:blipFill>
        <p:spPr>
          <a:xfrm>
            <a:off x="9357578" y="136523"/>
            <a:ext cx="1604843" cy="6541379"/>
          </a:xfrm>
          <a:prstGeom prst="rect">
            <a:avLst/>
          </a:prstGeom>
        </p:spPr>
      </p:pic>
      <p:sp>
        <p:nvSpPr>
          <p:cNvPr id="5" name="Slide Number Placeholder 4">
            <a:extLst>
              <a:ext uri="{FF2B5EF4-FFF2-40B4-BE49-F238E27FC236}">
                <a16:creationId xmlns:a16="http://schemas.microsoft.com/office/drawing/2014/main" id="{8EAF1FB8-F0CA-A548-BC04-2FBA1A076E89}"/>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dirty="0"/>
          </a:p>
        </p:txBody>
      </p:sp>
    </p:spTree>
    <p:extLst>
      <p:ext uri="{BB962C8B-B14F-4D97-AF65-F5344CB8AC3E}">
        <p14:creationId xmlns:p14="http://schemas.microsoft.com/office/powerpoint/2010/main" val="396951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9E19-C1C9-7443-AF93-E2E066E639BA}"/>
              </a:ext>
            </a:extLst>
          </p:cNvPr>
          <p:cNvSpPr>
            <a:spLocks noGrp="1"/>
          </p:cNvSpPr>
          <p:nvPr>
            <p:ph type="title"/>
          </p:nvPr>
        </p:nvSpPr>
        <p:spPr/>
        <p:txBody>
          <a:bodyPr/>
          <a:lstStyle/>
          <a:p>
            <a:r>
              <a:rPr lang="en-US" dirty="0"/>
              <a:t>Closing the Fuel Cycle</a:t>
            </a:r>
          </a:p>
        </p:txBody>
      </p:sp>
      <p:sp>
        <p:nvSpPr>
          <p:cNvPr id="3" name="Content Placeholder 2">
            <a:extLst>
              <a:ext uri="{FF2B5EF4-FFF2-40B4-BE49-F238E27FC236}">
                <a16:creationId xmlns:a16="http://schemas.microsoft.com/office/drawing/2014/main" id="{D40D69A8-4E00-F24E-AB61-197E90D2FF1B}"/>
              </a:ext>
            </a:extLst>
          </p:cNvPr>
          <p:cNvSpPr>
            <a:spLocks noGrp="1"/>
          </p:cNvSpPr>
          <p:nvPr>
            <p:ph sz="half" idx="1"/>
          </p:nvPr>
        </p:nvSpPr>
        <p:spPr/>
        <p:txBody>
          <a:bodyPr/>
          <a:lstStyle/>
          <a:p>
            <a:r>
              <a:rPr lang="en-US" sz="2400" dirty="0"/>
              <a:t>An important factor in selecting a fuel form for fast reactors is ease of fuel recycling, including reprocessing and fuel refabrication</a:t>
            </a:r>
          </a:p>
          <a:p>
            <a:r>
              <a:rPr lang="en-US" sz="2400" dirty="0"/>
              <a:t>Pyrometallurgical processing, called ‘melt refining,’ can be combined with refining techniques to recycle spent metallic fuel</a:t>
            </a:r>
          </a:p>
          <a:p>
            <a:endParaRPr lang="en-US" sz="2400" dirty="0"/>
          </a:p>
          <a:p>
            <a:endParaRPr lang="en-US" sz="2400" dirty="0"/>
          </a:p>
        </p:txBody>
      </p:sp>
      <p:sp>
        <p:nvSpPr>
          <p:cNvPr id="4" name="Content Placeholder 3">
            <a:extLst>
              <a:ext uri="{FF2B5EF4-FFF2-40B4-BE49-F238E27FC236}">
                <a16:creationId xmlns:a16="http://schemas.microsoft.com/office/drawing/2014/main" id="{5EC804BA-81DE-1B42-92F0-1B2C0467510F}"/>
              </a:ext>
            </a:extLst>
          </p:cNvPr>
          <p:cNvSpPr>
            <a:spLocks noGrp="1"/>
          </p:cNvSpPr>
          <p:nvPr>
            <p:ph sz="half" idx="2"/>
          </p:nvPr>
        </p:nvSpPr>
        <p:spPr/>
        <p:txBody>
          <a:bodyPr/>
          <a:lstStyle/>
          <a:p>
            <a:r>
              <a:rPr lang="en-US" sz="2400" dirty="0"/>
              <a:t>This recycling process has been demonstrated for uranium alloy fuels in the 1960s, where fuel alloys were recycled as many as four times, and the fuel was returned to the reactor within 4–6 weeks of its removal from the reactor core</a:t>
            </a:r>
          </a:p>
          <a:p>
            <a:r>
              <a:rPr lang="en-US" sz="2400" dirty="0"/>
              <a:t>Will talk more about this later</a:t>
            </a:r>
          </a:p>
          <a:p>
            <a:endParaRPr lang="en-US" sz="2400" dirty="0"/>
          </a:p>
        </p:txBody>
      </p:sp>
      <p:sp>
        <p:nvSpPr>
          <p:cNvPr id="5" name="Slide Number Placeholder 4">
            <a:extLst>
              <a:ext uri="{FF2B5EF4-FFF2-40B4-BE49-F238E27FC236}">
                <a16:creationId xmlns:a16="http://schemas.microsoft.com/office/drawing/2014/main" id="{964CFBE6-1DA7-D449-9FF3-3E279AA490A3}"/>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40893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3DBF-5D75-1D44-89C2-6C94E9321FDA}"/>
              </a:ext>
            </a:extLst>
          </p:cNvPr>
          <p:cNvSpPr>
            <a:spLocks noGrp="1"/>
          </p:cNvSpPr>
          <p:nvPr>
            <p:ph type="title"/>
          </p:nvPr>
        </p:nvSpPr>
        <p:spPr/>
        <p:txBody>
          <a:bodyPr/>
          <a:lstStyle/>
          <a:p>
            <a:r>
              <a:rPr lang="en-US" dirty="0"/>
              <a:t>The U-Zr System</a:t>
            </a:r>
          </a:p>
        </p:txBody>
      </p:sp>
      <p:sp>
        <p:nvSpPr>
          <p:cNvPr id="3" name="Content Placeholder 2">
            <a:extLst>
              <a:ext uri="{FF2B5EF4-FFF2-40B4-BE49-F238E27FC236}">
                <a16:creationId xmlns:a16="http://schemas.microsoft.com/office/drawing/2014/main" id="{B3AD023A-F031-3C46-B4F8-42BB400FD35D}"/>
              </a:ext>
            </a:extLst>
          </p:cNvPr>
          <p:cNvSpPr>
            <a:spLocks noGrp="1"/>
          </p:cNvSpPr>
          <p:nvPr>
            <p:ph sz="half" idx="1"/>
          </p:nvPr>
        </p:nvSpPr>
        <p:spPr/>
        <p:txBody>
          <a:bodyPr/>
          <a:lstStyle/>
          <a:p>
            <a:r>
              <a:rPr lang="en-US" sz="2400" dirty="0"/>
              <a:t>Metallic uranium is alloyed with Zr to stabilize the bcc phase, increase the melting point, improve mechanical properties, and reduce swelling</a:t>
            </a:r>
          </a:p>
          <a:p>
            <a:r>
              <a:rPr lang="en-US" sz="2400" dirty="0"/>
              <a:t>Typical composition is 10 wt.%, or approximately 23 atom %</a:t>
            </a:r>
          </a:p>
          <a:p>
            <a:r>
              <a:rPr lang="en-US" sz="2400" dirty="0"/>
              <a:t>At relevant temperature ranges in SFRs, multiple phases will be present</a:t>
            </a:r>
          </a:p>
        </p:txBody>
      </p:sp>
      <p:pic>
        <p:nvPicPr>
          <p:cNvPr id="6" name="Content Placeholder 5">
            <a:extLst>
              <a:ext uri="{FF2B5EF4-FFF2-40B4-BE49-F238E27FC236}">
                <a16:creationId xmlns:a16="http://schemas.microsoft.com/office/drawing/2014/main" id="{4B566BA8-C594-DC4F-A3FA-D1B3D347E9E4}"/>
              </a:ext>
            </a:extLst>
          </p:cNvPr>
          <p:cNvPicPr>
            <a:picLocks noGrp="1" noChangeAspect="1"/>
          </p:cNvPicPr>
          <p:nvPr>
            <p:ph sz="half" idx="2"/>
          </p:nvPr>
        </p:nvPicPr>
        <p:blipFill>
          <a:blip r:embed="rId2"/>
          <a:stretch>
            <a:fillRect/>
          </a:stretch>
        </p:blipFill>
        <p:spPr>
          <a:xfrm>
            <a:off x="7772400" y="2034384"/>
            <a:ext cx="4419600" cy="4025900"/>
          </a:xfrm>
          <a:prstGeom prst="rect">
            <a:avLst/>
          </a:prstGeom>
        </p:spPr>
      </p:pic>
      <p:sp>
        <p:nvSpPr>
          <p:cNvPr id="5" name="Slide Number Placeholder 4">
            <a:extLst>
              <a:ext uri="{FF2B5EF4-FFF2-40B4-BE49-F238E27FC236}">
                <a16:creationId xmlns:a16="http://schemas.microsoft.com/office/drawing/2014/main" id="{AA343E6E-9B41-554B-80C5-81BC663B0F21}"/>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7" name="Picture 2" descr="C:\Users\beeler\Desktop\work\fission_gas_paper\alpha.jpg">
            <a:extLst>
              <a:ext uri="{FF2B5EF4-FFF2-40B4-BE49-F238E27FC236}">
                <a16:creationId xmlns:a16="http://schemas.microsoft.com/office/drawing/2014/main" id="{59105DC2-CC15-734C-8138-BC7B197EB7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88882" y="4431135"/>
            <a:ext cx="1291535" cy="112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C:\Users\beeler\Desktop\work\e_d_pic.tif">
            <a:extLst>
              <a:ext uri="{FF2B5EF4-FFF2-40B4-BE49-F238E27FC236}">
                <a16:creationId xmlns:a16="http://schemas.microsoft.com/office/drawing/2014/main" id="{12F73ADD-CF97-294C-B0D7-AB15B86A07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6840708" y="2188592"/>
            <a:ext cx="1228710" cy="1240408"/>
          </a:xfrm>
          <a:prstGeom prst="rect">
            <a:avLst/>
          </a:prstGeom>
          <a:noFill/>
          <a:ln>
            <a:noFill/>
          </a:ln>
        </p:spPr>
      </p:pic>
    </p:spTree>
    <p:extLst>
      <p:ext uri="{BB962C8B-B14F-4D97-AF65-F5344CB8AC3E}">
        <p14:creationId xmlns:p14="http://schemas.microsoft.com/office/powerpoint/2010/main" val="428145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FCD7-D417-5C4E-B380-7BDCE2DDAD1E}"/>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D9BF51ED-EC63-A046-AABB-70584841A28B}"/>
              </a:ext>
            </a:extLst>
          </p:cNvPr>
          <p:cNvSpPr>
            <a:spLocks noGrp="1"/>
          </p:cNvSpPr>
          <p:nvPr>
            <p:ph sz="half" idx="1"/>
          </p:nvPr>
        </p:nvSpPr>
        <p:spPr>
          <a:xfrm>
            <a:off x="609599" y="1968503"/>
            <a:ext cx="7504387" cy="4157663"/>
          </a:xfrm>
        </p:spPr>
        <p:txBody>
          <a:bodyPr/>
          <a:lstStyle/>
          <a:p>
            <a:r>
              <a:rPr lang="en-US" sz="1800" dirty="0"/>
              <a:t>Ternary phase diagram isotherms</a:t>
            </a:r>
          </a:p>
          <a:p>
            <a:r>
              <a:rPr lang="en-US" sz="1800" dirty="0">
                <a:latin typeface="Symbol" pitchFamily="2" charset="2"/>
              </a:rPr>
              <a:t>g</a:t>
            </a:r>
            <a:r>
              <a:rPr lang="en-US" sz="1800" dirty="0"/>
              <a:t>: Body-centered cubic (bcc), has complete solid solubility for bcc </a:t>
            </a:r>
            <a:r>
              <a:rPr lang="en-US" sz="1800" dirty="0">
                <a:latin typeface="Symbol" pitchFamily="2" charset="2"/>
              </a:rPr>
              <a:t>e</a:t>
            </a:r>
            <a:r>
              <a:rPr lang="en-US" sz="1800" dirty="0"/>
              <a:t>-plutonium and bcc </a:t>
            </a:r>
            <a:r>
              <a:rPr lang="en-US" sz="1800" dirty="0">
                <a:latin typeface="Symbol" pitchFamily="2" charset="2"/>
              </a:rPr>
              <a:t>b</a:t>
            </a:r>
            <a:r>
              <a:rPr lang="en-US" sz="1800" dirty="0"/>
              <a:t>-zirconium</a:t>
            </a:r>
          </a:p>
          <a:p>
            <a:r>
              <a:rPr lang="en-US" sz="1800" dirty="0">
                <a:latin typeface="Symbol" pitchFamily="2" charset="2"/>
              </a:rPr>
              <a:t>a</a:t>
            </a:r>
            <a:r>
              <a:rPr lang="en-US" sz="1800" dirty="0"/>
              <a:t>: Orthorhombic allotropic modification of uranium that dissolves up to 15 at.% of plutonium, but has limited solubility for zirconium</a:t>
            </a:r>
          </a:p>
          <a:p>
            <a:r>
              <a:rPr lang="en-US" sz="1800" dirty="0">
                <a:latin typeface="Symbol" pitchFamily="2" charset="2"/>
              </a:rPr>
              <a:t>b</a:t>
            </a:r>
            <a:r>
              <a:rPr lang="en-US" sz="1800" dirty="0"/>
              <a:t>: Tetragonal allotropic modification of uranium that dissolves up to 20 at.% of plutonium, but has limited solubility for zirconium</a:t>
            </a:r>
          </a:p>
          <a:p>
            <a:r>
              <a:rPr lang="en-US" sz="1800" dirty="0">
                <a:latin typeface="Symbol" pitchFamily="2" charset="2"/>
              </a:rPr>
              <a:t>h</a:t>
            </a:r>
            <a:r>
              <a:rPr lang="en-US" sz="1800" dirty="0"/>
              <a:t>: A high-temperature intermediate phase in the U–Pu binary system that is believed to be tetragonal and has limited solubility for zirconium</a:t>
            </a:r>
          </a:p>
          <a:p>
            <a:r>
              <a:rPr lang="en-US" sz="1800" dirty="0">
                <a:latin typeface="Symbol" pitchFamily="2" charset="2"/>
              </a:rPr>
              <a:t>z</a:t>
            </a:r>
            <a:r>
              <a:rPr lang="en-US" sz="1800" dirty="0"/>
              <a:t>: A complex cubic U–Pu intermediate phase that dissolves up to 5 at.% zirconium</a:t>
            </a:r>
          </a:p>
          <a:p>
            <a:r>
              <a:rPr lang="en-US" sz="1800" dirty="0">
                <a:latin typeface="Symbol" pitchFamily="2" charset="2"/>
              </a:rPr>
              <a:t>d</a:t>
            </a:r>
            <a:r>
              <a:rPr lang="en-US" sz="1800" dirty="0"/>
              <a:t>: A hexagonal intermediate phase in the U–Zr system that occurs approximately at the composition UZr2 and has extensive solid solubility for plutonium</a:t>
            </a:r>
          </a:p>
        </p:txBody>
      </p:sp>
      <p:pic>
        <p:nvPicPr>
          <p:cNvPr id="6" name="Content Placeholder 5">
            <a:extLst>
              <a:ext uri="{FF2B5EF4-FFF2-40B4-BE49-F238E27FC236}">
                <a16:creationId xmlns:a16="http://schemas.microsoft.com/office/drawing/2014/main" id="{0712E107-265F-304B-9809-7DB38A658013}"/>
              </a:ext>
            </a:extLst>
          </p:cNvPr>
          <p:cNvPicPr>
            <a:picLocks noGrp="1" noChangeAspect="1"/>
          </p:cNvPicPr>
          <p:nvPr>
            <p:ph sz="half" idx="2"/>
          </p:nvPr>
        </p:nvPicPr>
        <p:blipFill>
          <a:blip r:embed="rId2"/>
          <a:stretch>
            <a:fillRect/>
          </a:stretch>
        </p:blipFill>
        <p:spPr>
          <a:xfrm>
            <a:off x="7998372" y="1572068"/>
            <a:ext cx="4158088" cy="4554097"/>
          </a:xfrm>
          <a:prstGeom prst="rect">
            <a:avLst/>
          </a:prstGeom>
        </p:spPr>
      </p:pic>
      <p:sp>
        <p:nvSpPr>
          <p:cNvPr id="5" name="Slide Number Placeholder 4">
            <a:extLst>
              <a:ext uri="{FF2B5EF4-FFF2-40B4-BE49-F238E27FC236}">
                <a16:creationId xmlns:a16="http://schemas.microsoft.com/office/drawing/2014/main" id="{911A207F-0790-7942-9627-B2F726264BA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dirty="0"/>
          </a:p>
        </p:txBody>
      </p:sp>
    </p:spTree>
    <p:extLst>
      <p:ext uri="{BB962C8B-B14F-4D97-AF65-F5344CB8AC3E}">
        <p14:creationId xmlns:p14="http://schemas.microsoft.com/office/powerpoint/2010/main" val="339688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876800" cy="4157663"/>
          </a:xfrm>
        </p:spPr>
        <p:txBody>
          <a:bodyPr/>
          <a:lstStyle/>
          <a:p>
            <a:r>
              <a:rPr lang="en-US" sz="2200" dirty="0"/>
              <a:t>The U-Pu-Zr system was the fuel choice for the Integral Fast Reactor design of the 1980s, and the current Versatile Test Reactor design</a:t>
            </a:r>
          </a:p>
          <a:p>
            <a:r>
              <a:rPr lang="en-US" sz="2200" dirty="0"/>
              <a:t>U-Pu-Zr alloys are the most recent alloys under active exploration, and thus have the most recent experimental data</a:t>
            </a:r>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1026" name="Picture 2" descr="Versatile Test Reactor mock up">
            <a:extLst>
              <a:ext uri="{FF2B5EF4-FFF2-40B4-BE49-F238E27FC236}">
                <a16:creationId xmlns:a16="http://schemas.microsoft.com/office/drawing/2014/main" id="{4D7103BA-52B5-6440-8436-1F78FBFA96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593873"/>
            <a:ext cx="5384800" cy="290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4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401787" cy="4157663"/>
          </a:xfrm>
        </p:spPr>
        <p:txBody>
          <a:bodyPr/>
          <a:lstStyle/>
          <a:p>
            <a:r>
              <a:rPr lang="en-US" sz="2200" dirty="0"/>
              <a:t>Swelling is typical of metallic fuels, in that it occurs rapidly, leveling off once in contact with the cladding</a:t>
            </a:r>
          </a:p>
          <a:p>
            <a:r>
              <a:rPr lang="en-US" sz="2200" dirty="0"/>
              <a:t>Fission gas release occurs within the first 5% burnup, corresponding with the rapid swelling</a:t>
            </a:r>
          </a:p>
          <a:p>
            <a:r>
              <a:rPr lang="en-US" sz="2200" dirty="0"/>
              <a:t>These fuels swell less in the axial direction than in the radial direction, if isotropic swelling is assumed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FAABCC9-B60C-2144-BA52-B86B3F46FC50}"/>
              </a:ext>
            </a:extLst>
          </p:cNvPr>
          <p:cNvPicPr>
            <a:picLocks noGrp="1" noChangeAspect="1"/>
          </p:cNvPicPr>
          <p:nvPr>
            <p:ph sz="half" idx="2"/>
          </p:nvPr>
        </p:nvPicPr>
        <p:blipFill>
          <a:blip r:embed="rId2"/>
          <a:stretch>
            <a:fillRect/>
          </a:stretch>
        </p:blipFill>
        <p:spPr>
          <a:xfrm>
            <a:off x="5105400" y="2301008"/>
            <a:ext cx="3632200" cy="3064669"/>
          </a:xfrm>
          <a:prstGeom prst="rect">
            <a:avLst/>
          </a:prstGeom>
        </p:spPr>
      </p:pic>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7" name="Picture 6">
            <a:extLst>
              <a:ext uri="{FF2B5EF4-FFF2-40B4-BE49-F238E27FC236}">
                <a16:creationId xmlns:a16="http://schemas.microsoft.com/office/drawing/2014/main" id="{DE490BAC-A144-6D4C-AFD4-481A6A842729}"/>
              </a:ext>
            </a:extLst>
          </p:cNvPr>
          <p:cNvPicPr>
            <a:picLocks noChangeAspect="1"/>
          </p:cNvPicPr>
          <p:nvPr/>
        </p:nvPicPr>
        <p:blipFill>
          <a:blip r:embed="rId3"/>
          <a:stretch>
            <a:fillRect/>
          </a:stretch>
        </p:blipFill>
        <p:spPr>
          <a:xfrm>
            <a:off x="8620345" y="2083297"/>
            <a:ext cx="3172478" cy="3282380"/>
          </a:xfrm>
          <a:prstGeom prst="rect">
            <a:avLst/>
          </a:prstGeom>
        </p:spPr>
      </p:pic>
    </p:spTree>
    <p:extLst>
      <p:ext uri="{BB962C8B-B14F-4D97-AF65-F5344CB8AC3E}">
        <p14:creationId xmlns:p14="http://schemas.microsoft.com/office/powerpoint/2010/main" val="2611547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5486400" cy="4157663"/>
          </a:xfrm>
        </p:spPr>
        <p:txBody>
          <a:bodyPr/>
          <a:lstStyle/>
          <a:p>
            <a:r>
              <a:rPr lang="en-US" sz="2200" dirty="0"/>
              <a:t>The is believed to be due to  the difference in swelling behavior between the hotter center of the fuel pin and the colder periphery</a:t>
            </a:r>
          </a:p>
          <a:p>
            <a:r>
              <a:rPr lang="en-US" sz="2200" dirty="0"/>
              <a:t>The gamma phase dominates in the center of the fuel pin at high temperatures</a:t>
            </a:r>
          </a:p>
          <a:p>
            <a:r>
              <a:rPr lang="en-US" sz="2200" dirty="0"/>
              <a:t>This phase has large gas bubbles, indicative of a higher plasticity of the fuel and, therefore, a lower capability to sustain shear stresses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9" name="Picture 8">
            <a:extLst>
              <a:ext uri="{FF2B5EF4-FFF2-40B4-BE49-F238E27FC236}">
                <a16:creationId xmlns:a16="http://schemas.microsoft.com/office/drawing/2014/main" id="{98D71413-C3BE-0F4A-B82A-C833B2F88A61}"/>
              </a:ext>
            </a:extLst>
          </p:cNvPr>
          <p:cNvPicPr>
            <a:picLocks noChangeAspect="1"/>
          </p:cNvPicPr>
          <p:nvPr/>
        </p:nvPicPr>
        <p:blipFill>
          <a:blip r:embed="rId2"/>
          <a:stretch>
            <a:fillRect/>
          </a:stretch>
        </p:blipFill>
        <p:spPr>
          <a:xfrm>
            <a:off x="6500585" y="2167741"/>
            <a:ext cx="3664693" cy="3871155"/>
          </a:xfrm>
          <a:prstGeom prst="rect">
            <a:avLst/>
          </a:prstGeom>
        </p:spPr>
      </p:pic>
      <p:sp>
        <p:nvSpPr>
          <p:cNvPr id="11" name="TextBox 10">
            <a:extLst>
              <a:ext uri="{FF2B5EF4-FFF2-40B4-BE49-F238E27FC236}">
                <a16:creationId xmlns:a16="http://schemas.microsoft.com/office/drawing/2014/main" id="{837DC1A9-5F38-9B45-8C65-8756C619E53D}"/>
              </a:ext>
            </a:extLst>
          </p:cNvPr>
          <p:cNvSpPr txBox="1"/>
          <p:nvPr/>
        </p:nvSpPr>
        <p:spPr>
          <a:xfrm>
            <a:off x="7822292" y="5957887"/>
            <a:ext cx="1021278"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14406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EE13-9529-0042-A3A0-D006AA17858E}"/>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666A6BD-14A9-214B-A81A-EFC8294CF11A}"/>
              </a:ext>
            </a:extLst>
          </p:cNvPr>
          <p:cNvSpPr>
            <a:spLocks noGrp="1"/>
          </p:cNvSpPr>
          <p:nvPr>
            <p:ph idx="1"/>
          </p:nvPr>
        </p:nvSpPr>
        <p:spPr>
          <a:xfrm>
            <a:off x="609600" y="2280746"/>
            <a:ext cx="5696197" cy="3845418"/>
          </a:xfrm>
        </p:spPr>
        <p:txBody>
          <a:bodyPr/>
          <a:lstStyle/>
          <a:p>
            <a:r>
              <a:rPr lang="en-US" dirty="0"/>
              <a:t>tau is burnup</a:t>
            </a:r>
          </a:p>
          <a:p>
            <a:r>
              <a:rPr lang="en-US" dirty="0"/>
              <a:t>k1d – fission products in solid solution</a:t>
            </a:r>
          </a:p>
          <a:p>
            <a:r>
              <a:rPr lang="en-US" dirty="0"/>
              <a:t>k1p – fission product precipitates</a:t>
            </a:r>
          </a:p>
          <a:p>
            <a:r>
              <a:rPr lang="en-US" dirty="0"/>
              <a:t>k2p – porosity</a:t>
            </a:r>
          </a:p>
          <a:p>
            <a:r>
              <a:rPr lang="en-US" dirty="0"/>
              <a:t>k4r – irradiation damage</a:t>
            </a:r>
          </a:p>
        </p:txBody>
      </p:sp>
      <p:sp>
        <p:nvSpPr>
          <p:cNvPr id="4" name="Slide Number Placeholder 3">
            <a:extLst>
              <a:ext uri="{FF2B5EF4-FFF2-40B4-BE49-F238E27FC236}">
                <a16:creationId xmlns:a16="http://schemas.microsoft.com/office/drawing/2014/main" id="{036B830D-A96C-3A44-8D45-069E7534442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Content Placeholder 5">
            <a:extLst>
              <a:ext uri="{FF2B5EF4-FFF2-40B4-BE49-F238E27FC236}">
                <a16:creationId xmlns:a16="http://schemas.microsoft.com/office/drawing/2014/main" id="{8DC3C5D1-6438-1840-A594-918576BBBAA5}"/>
              </a:ext>
            </a:extLst>
          </p:cNvPr>
          <p:cNvPicPr>
            <a:picLocks noChangeAspect="1"/>
          </p:cNvPicPr>
          <p:nvPr/>
        </p:nvPicPr>
        <p:blipFill>
          <a:blip r:embed="rId2"/>
          <a:stretch>
            <a:fillRect/>
          </a:stretch>
        </p:blipFill>
        <p:spPr>
          <a:xfrm>
            <a:off x="7768220" y="2847072"/>
            <a:ext cx="2387600" cy="317500"/>
          </a:xfrm>
          <a:prstGeom prst="rect">
            <a:avLst/>
          </a:prstGeom>
        </p:spPr>
      </p:pic>
      <p:pic>
        <p:nvPicPr>
          <p:cNvPr id="6" name="Picture 5">
            <a:extLst>
              <a:ext uri="{FF2B5EF4-FFF2-40B4-BE49-F238E27FC236}">
                <a16:creationId xmlns:a16="http://schemas.microsoft.com/office/drawing/2014/main" id="{0B8C362E-8620-454D-AC0C-75D77A8F85D2}"/>
              </a:ext>
            </a:extLst>
          </p:cNvPr>
          <p:cNvPicPr>
            <a:picLocks noChangeAspect="1"/>
          </p:cNvPicPr>
          <p:nvPr/>
        </p:nvPicPr>
        <p:blipFill>
          <a:blip r:embed="rId3"/>
          <a:stretch>
            <a:fillRect/>
          </a:stretch>
        </p:blipFill>
        <p:spPr>
          <a:xfrm>
            <a:off x="6697240" y="3258887"/>
            <a:ext cx="4885160" cy="2306881"/>
          </a:xfrm>
          <a:prstGeom prst="rect">
            <a:avLst/>
          </a:prstGeom>
        </p:spPr>
      </p:pic>
    </p:spTree>
    <p:extLst>
      <p:ext uri="{BB962C8B-B14F-4D97-AF65-F5344CB8AC3E}">
        <p14:creationId xmlns:p14="http://schemas.microsoft.com/office/powerpoint/2010/main" val="3625673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1" y="1968503"/>
            <a:ext cx="6266212" cy="4157663"/>
          </a:xfrm>
        </p:spPr>
        <p:txBody>
          <a:bodyPr/>
          <a:lstStyle/>
          <a:p>
            <a:r>
              <a:rPr lang="en-US" sz="2200" dirty="0"/>
              <a:t>The alpha phase dominates on the colder periphery of the fuel pin, and has smaller, textured porosity</a:t>
            </a:r>
          </a:p>
          <a:p>
            <a:r>
              <a:rPr lang="en-US" sz="2200" dirty="0"/>
              <a:t>The alpha phase is known to have higher strength, and is assumed to be less plastic than gamma</a:t>
            </a:r>
          </a:p>
          <a:p>
            <a:r>
              <a:rPr lang="en-US" sz="2200" dirty="0"/>
              <a:t>The fission gas pressure in the center would can potentially result in a near-biaxial loading of the peripheral shell, the radial stress component being twice the axial component</a:t>
            </a:r>
          </a:p>
          <a:p>
            <a:r>
              <a:rPr lang="en-US" sz="2200" dirty="0"/>
              <a:t>A stress effect on swelling in the peripheral fuel zone would result in a larger radial strain, and hence anisotropic swelling</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10" name="Picture 9">
            <a:extLst>
              <a:ext uri="{FF2B5EF4-FFF2-40B4-BE49-F238E27FC236}">
                <a16:creationId xmlns:a16="http://schemas.microsoft.com/office/drawing/2014/main" id="{92D36396-34AC-2C4D-99E2-F4A05BF1D3A8}"/>
              </a:ext>
            </a:extLst>
          </p:cNvPr>
          <p:cNvPicPr>
            <a:picLocks noChangeAspect="1"/>
          </p:cNvPicPr>
          <p:nvPr/>
        </p:nvPicPr>
        <p:blipFill>
          <a:blip r:embed="rId2"/>
          <a:stretch>
            <a:fillRect/>
          </a:stretch>
        </p:blipFill>
        <p:spPr>
          <a:xfrm>
            <a:off x="6875813" y="2124034"/>
            <a:ext cx="4030517" cy="4002132"/>
          </a:xfrm>
          <a:prstGeom prst="rect">
            <a:avLst/>
          </a:prstGeom>
        </p:spPr>
      </p:pic>
      <p:sp>
        <p:nvSpPr>
          <p:cNvPr id="12" name="TextBox 11">
            <a:extLst>
              <a:ext uri="{FF2B5EF4-FFF2-40B4-BE49-F238E27FC236}">
                <a16:creationId xmlns:a16="http://schemas.microsoft.com/office/drawing/2014/main" id="{5F01A0F4-C295-9F49-9162-DF96875CB311}"/>
              </a:ext>
            </a:extLst>
          </p:cNvPr>
          <p:cNvSpPr txBox="1"/>
          <p:nvPr/>
        </p:nvSpPr>
        <p:spPr>
          <a:xfrm>
            <a:off x="8565964" y="6200818"/>
            <a:ext cx="1021278" cy="369332"/>
          </a:xfrm>
          <a:prstGeom prst="rect">
            <a:avLst/>
          </a:prstGeom>
          <a:noFill/>
        </p:spPr>
        <p:txBody>
          <a:bodyPr wrap="square" rtlCol="0">
            <a:spAutoFit/>
          </a:bodyPr>
          <a:lstStyle/>
          <a:p>
            <a:pPr algn="ctr"/>
            <a:r>
              <a:rPr lang="en-US" dirty="0"/>
              <a:t>alpha</a:t>
            </a:r>
          </a:p>
        </p:txBody>
      </p:sp>
    </p:spTree>
    <p:extLst>
      <p:ext uri="{BB962C8B-B14F-4D97-AF65-F5344CB8AC3E}">
        <p14:creationId xmlns:p14="http://schemas.microsoft.com/office/powerpoint/2010/main" val="154482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0D24-430E-944B-8948-557BA58B4503}"/>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48644E5E-8716-514E-AE44-15028D3E6C47}"/>
              </a:ext>
            </a:extLst>
          </p:cNvPr>
          <p:cNvSpPr>
            <a:spLocks noGrp="1"/>
          </p:cNvSpPr>
          <p:nvPr>
            <p:ph sz="half" idx="1"/>
          </p:nvPr>
        </p:nvSpPr>
        <p:spPr/>
        <p:txBody>
          <a:bodyPr/>
          <a:lstStyle/>
          <a:p>
            <a:r>
              <a:rPr lang="en-US" sz="2800" dirty="0"/>
              <a:t>An increase in the Pu content exacerbates the anisotropic swelling</a:t>
            </a:r>
          </a:p>
          <a:p>
            <a:r>
              <a:rPr lang="en-US" sz="2800" dirty="0"/>
              <a:t>This is believed to be driven by the redistribution of Zr along the temperature gradient of the fuel</a:t>
            </a:r>
          </a:p>
        </p:txBody>
      </p:sp>
      <p:pic>
        <p:nvPicPr>
          <p:cNvPr id="6" name="Content Placeholder 5">
            <a:extLst>
              <a:ext uri="{FF2B5EF4-FFF2-40B4-BE49-F238E27FC236}">
                <a16:creationId xmlns:a16="http://schemas.microsoft.com/office/drawing/2014/main" id="{F4247674-0D3F-664D-A57D-0309663F3A63}"/>
              </a:ext>
            </a:extLst>
          </p:cNvPr>
          <p:cNvPicPr>
            <a:picLocks noGrp="1" noChangeAspect="1"/>
          </p:cNvPicPr>
          <p:nvPr>
            <p:ph sz="half" idx="2"/>
          </p:nvPr>
        </p:nvPicPr>
        <p:blipFill>
          <a:blip r:embed="rId2"/>
          <a:stretch>
            <a:fillRect/>
          </a:stretch>
        </p:blipFill>
        <p:spPr>
          <a:xfrm>
            <a:off x="6510056" y="1968500"/>
            <a:ext cx="4759887" cy="4157663"/>
          </a:xfrm>
          <a:prstGeom prst="rect">
            <a:avLst/>
          </a:prstGeom>
        </p:spPr>
      </p:pic>
      <p:sp>
        <p:nvSpPr>
          <p:cNvPr id="5" name="Slide Number Placeholder 4">
            <a:extLst>
              <a:ext uri="{FF2B5EF4-FFF2-40B4-BE49-F238E27FC236}">
                <a16:creationId xmlns:a16="http://schemas.microsoft.com/office/drawing/2014/main" id="{B3D9819A-B1B6-C040-BEB2-F138D1D83C52}"/>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237563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00F-B995-364D-AFB2-8C1281E13CF5}"/>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F561EDCF-2C59-A341-8B90-7DB6BD42C2BF}"/>
              </a:ext>
            </a:extLst>
          </p:cNvPr>
          <p:cNvSpPr>
            <a:spLocks noGrp="1"/>
          </p:cNvSpPr>
          <p:nvPr>
            <p:ph sz="half" idx="1"/>
          </p:nvPr>
        </p:nvSpPr>
        <p:spPr>
          <a:xfrm>
            <a:off x="609600" y="1968503"/>
            <a:ext cx="3879273" cy="4157663"/>
          </a:xfrm>
        </p:spPr>
        <p:txBody>
          <a:bodyPr/>
          <a:lstStyle/>
          <a:p>
            <a:r>
              <a:rPr lang="en-US" sz="2200" dirty="0"/>
              <a:t>Various phase boundaries exist radially across the fuel</a:t>
            </a:r>
          </a:p>
          <a:p>
            <a:r>
              <a:rPr lang="en-US" sz="2200" dirty="0"/>
              <a:t>The solubility of Zr in these phases varies with temperature; thus, a driving force for diffusion can be created both by the gradient in chemical potential, and by the temperature gradient</a:t>
            </a:r>
          </a:p>
          <a:p>
            <a:endParaRPr lang="en-US" sz="2200" dirty="0"/>
          </a:p>
        </p:txBody>
      </p:sp>
      <p:sp>
        <p:nvSpPr>
          <p:cNvPr id="5" name="Slide Number Placeholder 4">
            <a:extLst>
              <a:ext uri="{FF2B5EF4-FFF2-40B4-BE49-F238E27FC236}">
                <a16:creationId xmlns:a16="http://schemas.microsoft.com/office/drawing/2014/main" id="{9BF19BD3-C407-C743-9C9C-9236310B9940}"/>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pic>
        <p:nvPicPr>
          <p:cNvPr id="6" name="Content Placeholder 5">
            <a:extLst>
              <a:ext uri="{FF2B5EF4-FFF2-40B4-BE49-F238E27FC236}">
                <a16:creationId xmlns:a16="http://schemas.microsoft.com/office/drawing/2014/main" id="{E2368728-0613-E94E-970F-605772AD8425}"/>
              </a:ext>
            </a:extLst>
          </p:cNvPr>
          <p:cNvPicPr>
            <a:picLocks noGrp="1" noChangeAspect="1"/>
          </p:cNvPicPr>
          <p:nvPr>
            <p:ph sz="half" idx="2"/>
          </p:nvPr>
        </p:nvPicPr>
        <p:blipFill>
          <a:blip r:embed="rId2"/>
          <a:stretch>
            <a:fillRect/>
          </a:stretch>
        </p:blipFill>
        <p:spPr>
          <a:xfrm>
            <a:off x="4641273" y="2116364"/>
            <a:ext cx="4419600" cy="4025900"/>
          </a:xfrm>
          <a:prstGeom prst="rect">
            <a:avLst/>
          </a:prstGeom>
        </p:spPr>
      </p:pic>
      <p:pic>
        <p:nvPicPr>
          <p:cNvPr id="7" name="Picture 6">
            <a:extLst>
              <a:ext uri="{FF2B5EF4-FFF2-40B4-BE49-F238E27FC236}">
                <a16:creationId xmlns:a16="http://schemas.microsoft.com/office/drawing/2014/main" id="{93146E4D-A665-6741-A464-79C5A4E36414}"/>
              </a:ext>
            </a:extLst>
          </p:cNvPr>
          <p:cNvPicPr>
            <a:picLocks noChangeAspect="1"/>
          </p:cNvPicPr>
          <p:nvPr/>
        </p:nvPicPr>
        <p:blipFill>
          <a:blip r:embed="rId3"/>
          <a:stretch>
            <a:fillRect/>
          </a:stretch>
        </p:blipFill>
        <p:spPr>
          <a:xfrm rot="5400000">
            <a:off x="7913870" y="2305236"/>
            <a:ext cx="4741636" cy="2900224"/>
          </a:xfrm>
          <a:prstGeom prst="rect">
            <a:avLst/>
          </a:prstGeom>
        </p:spPr>
      </p:pic>
    </p:spTree>
    <p:extLst>
      <p:ext uri="{BB962C8B-B14F-4D97-AF65-F5344CB8AC3E}">
        <p14:creationId xmlns:p14="http://schemas.microsoft.com/office/powerpoint/2010/main" val="3761128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5097813" cy="4157663"/>
          </a:xfrm>
        </p:spPr>
        <p:txBody>
          <a:bodyPr/>
          <a:lstStyle/>
          <a:p>
            <a:r>
              <a:rPr lang="en-US" sz="2200" dirty="0"/>
              <a:t>There can exist three compositional regions: 1) enriched Zr, 2) depleted Zr, 3) as-fabricated Zr</a:t>
            </a:r>
          </a:p>
          <a:p>
            <a:r>
              <a:rPr lang="en-US" sz="2200" dirty="0"/>
              <a:t>Zirconium diffuses up the temperature gradient to the high temperature gamma phase, leaving the intermediate temperature beta U phase</a:t>
            </a:r>
          </a:p>
          <a:p>
            <a:r>
              <a:rPr lang="en-US" sz="2200" dirty="0"/>
              <a:t>Uranium compensates by diffusing to the intermediate region</a:t>
            </a:r>
          </a:p>
          <a:p>
            <a:r>
              <a:rPr lang="en-US" sz="2200" dirty="0"/>
              <a:t>At lower T, Zr is enriched in the periphery in the delta phase</a:t>
            </a:r>
          </a:p>
          <a:p>
            <a:endParaRPr lang="en-US" sz="2200" dirty="0"/>
          </a:p>
        </p:txBody>
      </p:sp>
      <p:pic>
        <p:nvPicPr>
          <p:cNvPr id="6" name="Content Placeholder 5">
            <a:extLst>
              <a:ext uri="{FF2B5EF4-FFF2-40B4-BE49-F238E27FC236}">
                <a16:creationId xmlns:a16="http://schemas.microsoft.com/office/drawing/2014/main" id="{1D57D141-9560-E343-9304-650086020E0D}"/>
              </a:ext>
            </a:extLst>
          </p:cNvPr>
          <p:cNvPicPr>
            <a:picLocks noGrp="1" noChangeAspect="1"/>
          </p:cNvPicPr>
          <p:nvPr>
            <p:ph sz="half" idx="2"/>
          </p:nvPr>
        </p:nvPicPr>
        <p:blipFill>
          <a:blip r:embed="rId2"/>
          <a:stretch>
            <a:fillRect/>
          </a:stretch>
        </p:blipFill>
        <p:spPr>
          <a:xfrm>
            <a:off x="5707413" y="2546587"/>
            <a:ext cx="2844800" cy="2667000"/>
          </a:xfrm>
          <a:prstGeom prst="rect">
            <a:avLst/>
          </a:prstGeom>
        </p:spPr>
      </p:pic>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pic>
        <p:nvPicPr>
          <p:cNvPr id="7" name="Picture 6">
            <a:extLst>
              <a:ext uri="{FF2B5EF4-FFF2-40B4-BE49-F238E27FC236}">
                <a16:creationId xmlns:a16="http://schemas.microsoft.com/office/drawing/2014/main" id="{11E50213-8EB7-D746-B789-A94A1EAE7A2D}"/>
              </a:ext>
            </a:extLst>
          </p:cNvPr>
          <p:cNvPicPr>
            <a:picLocks noChangeAspect="1"/>
          </p:cNvPicPr>
          <p:nvPr/>
        </p:nvPicPr>
        <p:blipFill>
          <a:blip r:embed="rId3"/>
          <a:stretch>
            <a:fillRect/>
          </a:stretch>
        </p:blipFill>
        <p:spPr>
          <a:xfrm>
            <a:off x="8520545" y="2009384"/>
            <a:ext cx="3625355" cy="3568327"/>
          </a:xfrm>
          <a:prstGeom prst="rect">
            <a:avLst/>
          </a:prstGeom>
        </p:spPr>
      </p:pic>
    </p:spTree>
    <p:extLst>
      <p:ext uri="{BB962C8B-B14F-4D97-AF65-F5344CB8AC3E}">
        <p14:creationId xmlns:p14="http://schemas.microsoft.com/office/powerpoint/2010/main" val="1699782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4674919" cy="4157663"/>
          </a:xfrm>
        </p:spPr>
        <p:txBody>
          <a:bodyPr/>
          <a:lstStyle/>
          <a:p>
            <a:r>
              <a:rPr lang="en-US" sz="2200" dirty="0"/>
              <a:t>The location of the radial zones essentially follows isotherms in the fuel which are determined by the various phase boundaries of the alloy</a:t>
            </a:r>
          </a:p>
          <a:p>
            <a:r>
              <a:rPr lang="en-US" sz="2200" dirty="0"/>
              <a:t>The extent of redistribution, and the radial location of the individual compositional regions, varies axially with temperature</a:t>
            </a:r>
          </a:p>
          <a:p>
            <a:r>
              <a:rPr lang="en-US" sz="2200" dirty="0"/>
              <a:t>Both chemical potential and </a:t>
            </a:r>
            <a:r>
              <a:rPr lang="en-US" sz="2200" dirty="0" err="1"/>
              <a:t>Soret</a:t>
            </a:r>
            <a:r>
              <a:rPr lang="en-US" sz="2200" dirty="0"/>
              <a:t> effect diffusion contribute</a:t>
            </a:r>
          </a:p>
          <a:p>
            <a:endParaRPr lang="en-US" sz="2200" dirty="0"/>
          </a:p>
        </p:txBody>
      </p:sp>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9" name="Picture 8">
            <a:extLst>
              <a:ext uri="{FF2B5EF4-FFF2-40B4-BE49-F238E27FC236}">
                <a16:creationId xmlns:a16="http://schemas.microsoft.com/office/drawing/2014/main" id="{A9AC043B-CC64-B24A-B662-F0F41D71AB55}"/>
              </a:ext>
            </a:extLst>
          </p:cNvPr>
          <p:cNvPicPr>
            <a:picLocks noChangeAspect="1"/>
          </p:cNvPicPr>
          <p:nvPr/>
        </p:nvPicPr>
        <p:blipFill>
          <a:blip r:embed="rId2"/>
          <a:stretch>
            <a:fillRect/>
          </a:stretch>
        </p:blipFill>
        <p:spPr>
          <a:xfrm rot="5400000">
            <a:off x="7649022" y="-237506"/>
            <a:ext cx="2128995" cy="6858000"/>
          </a:xfrm>
          <a:prstGeom prst="rect">
            <a:avLst/>
          </a:prstGeom>
        </p:spPr>
      </p:pic>
      <p:pic>
        <p:nvPicPr>
          <p:cNvPr id="10" name="Picture 9">
            <a:extLst>
              <a:ext uri="{FF2B5EF4-FFF2-40B4-BE49-F238E27FC236}">
                <a16:creationId xmlns:a16="http://schemas.microsoft.com/office/drawing/2014/main" id="{73F0E84C-9677-E047-A5FE-65E80A117949}"/>
              </a:ext>
            </a:extLst>
          </p:cNvPr>
          <p:cNvPicPr>
            <a:picLocks noChangeAspect="1"/>
          </p:cNvPicPr>
          <p:nvPr/>
        </p:nvPicPr>
        <p:blipFill>
          <a:blip r:embed="rId3"/>
          <a:stretch>
            <a:fillRect/>
          </a:stretch>
        </p:blipFill>
        <p:spPr>
          <a:xfrm rot="5400000">
            <a:off x="8673713" y="1329936"/>
            <a:ext cx="471497" cy="6323610"/>
          </a:xfrm>
          <a:prstGeom prst="rect">
            <a:avLst/>
          </a:prstGeom>
        </p:spPr>
      </p:pic>
      <p:pic>
        <p:nvPicPr>
          <p:cNvPr id="11" name="Picture 10">
            <a:extLst>
              <a:ext uri="{FF2B5EF4-FFF2-40B4-BE49-F238E27FC236}">
                <a16:creationId xmlns:a16="http://schemas.microsoft.com/office/drawing/2014/main" id="{F8E78A9D-025D-3244-8FA4-814AC80F63BD}"/>
              </a:ext>
            </a:extLst>
          </p:cNvPr>
          <p:cNvPicPr>
            <a:picLocks noChangeAspect="1"/>
          </p:cNvPicPr>
          <p:nvPr/>
        </p:nvPicPr>
        <p:blipFill>
          <a:blip r:embed="rId4"/>
          <a:stretch>
            <a:fillRect/>
          </a:stretch>
        </p:blipFill>
        <p:spPr>
          <a:xfrm rot="5400000">
            <a:off x="7964199" y="2675639"/>
            <a:ext cx="1975729" cy="5648787"/>
          </a:xfrm>
          <a:prstGeom prst="rect">
            <a:avLst/>
          </a:prstGeom>
        </p:spPr>
      </p:pic>
    </p:spTree>
    <p:extLst>
      <p:ext uri="{BB962C8B-B14F-4D97-AF65-F5344CB8AC3E}">
        <p14:creationId xmlns:p14="http://schemas.microsoft.com/office/powerpoint/2010/main" val="1963861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err="1"/>
              <a:t>Soret</a:t>
            </a:r>
            <a:r>
              <a:rPr lang="en-US" dirty="0"/>
              <a:t> Diffusion</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10972800" cy="4157664"/>
          </a:xfrm>
        </p:spPr>
        <p:txBody>
          <a:bodyPr/>
          <a:lstStyle/>
          <a:p>
            <a:r>
              <a:rPr lang="en-US" sz="2400" dirty="0" err="1">
                <a:latin typeface="Arial" panose="020B0604020202020204" pitchFamily="34" charset="0"/>
                <a:cs typeface="Arial" panose="020B0604020202020204" pitchFamily="34" charset="0"/>
              </a:rPr>
              <a:t>Soret</a:t>
            </a:r>
            <a:r>
              <a:rPr lang="en-US" sz="2400" dirty="0">
                <a:latin typeface="Arial" panose="020B0604020202020204" pitchFamily="34" charset="0"/>
                <a:cs typeface="Arial" panose="020B0604020202020204" pitchFamily="34" charset="0"/>
              </a:rPr>
              <a:t> effect is a phenomenon observed in mixtures of mobile particles where the different particle types exhibit different responses to the force of a temperature gradient</a:t>
            </a:r>
          </a:p>
          <a:p>
            <a:r>
              <a:rPr lang="en-US" sz="2400" dirty="0">
                <a:latin typeface="Arial" panose="020B0604020202020204" pitchFamily="34" charset="0"/>
                <a:cs typeface="Arial" panose="020B0604020202020204" pitchFamily="34" charset="0"/>
              </a:rPr>
              <a:t>The solute flux in a temperature gradient is characterized by the heat of transport, Q*, of the migrating solute according to Fick’s law:</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Di and Ni are the diffusivity and concentration of the migrating solute</a:t>
            </a:r>
          </a:p>
          <a:p>
            <a:r>
              <a:rPr lang="en-US" sz="2400" dirty="0">
                <a:latin typeface="Arial" panose="020B0604020202020204" pitchFamily="34" charset="0"/>
                <a:cs typeface="Arial" panose="020B0604020202020204" pitchFamily="34" charset="0"/>
              </a:rPr>
              <a:t>The heat of transport can be either positive or negative, depending on the sign and magnitude of its components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71E5831-E653-0F4F-A675-2F8A4AB47950}"/>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6" name="Picture 5">
            <a:extLst>
              <a:ext uri="{FF2B5EF4-FFF2-40B4-BE49-F238E27FC236}">
                <a16:creationId xmlns:a16="http://schemas.microsoft.com/office/drawing/2014/main" id="{F385BAF0-C636-BB4A-AC63-D7ED1C9E171B}"/>
              </a:ext>
            </a:extLst>
          </p:cNvPr>
          <p:cNvPicPr>
            <a:picLocks noChangeAspect="1"/>
          </p:cNvPicPr>
          <p:nvPr/>
        </p:nvPicPr>
        <p:blipFill>
          <a:blip r:embed="rId2"/>
          <a:stretch>
            <a:fillRect/>
          </a:stretch>
        </p:blipFill>
        <p:spPr>
          <a:xfrm>
            <a:off x="4091297" y="3836215"/>
            <a:ext cx="3771900" cy="1016000"/>
          </a:xfrm>
          <a:prstGeom prst="rect">
            <a:avLst/>
          </a:prstGeom>
        </p:spPr>
      </p:pic>
    </p:spTree>
    <p:extLst>
      <p:ext uri="{BB962C8B-B14F-4D97-AF65-F5344CB8AC3E}">
        <p14:creationId xmlns:p14="http://schemas.microsoft.com/office/powerpoint/2010/main" val="2244811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384966" cy="3845418"/>
          </a:xfrm>
        </p:spPr>
        <p:txBody>
          <a:bodyPr/>
          <a:lstStyle/>
          <a:p>
            <a:r>
              <a:rPr lang="en-US" sz="2400" dirty="0"/>
              <a:t>The value of Q* for pure U was measured to be +5 kcal/mol and to be −34 kcal/mol for Zr</a:t>
            </a:r>
          </a:p>
          <a:p>
            <a:r>
              <a:rPr lang="en-US" sz="2400" dirty="0"/>
              <a:t>Thus, in their pure states, U moves down a temperature gradient while Zr moves up, but it is unknown if this behavior directly translated to U-Zr alloys</a:t>
            </a:r>
          </a:p>
          <a:p>
            <a:r>
              <a:rPr lang="en-US" sz="2400" dirty="0"/>
              <a:t>For low Pu content alloys, the rate of redistribution is similar to UZr</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a:extLst>
              <a:ext uri="{FF2B5EF4-FFF2-40B4-BE49-F238E27FC236}">
                <a16:creationId xmlns:a16="http://schemas.microsoft.com/office/drawing/2014/main" id="{1A398C7D-601C-5441-8145-E2982492EBF9}"/>
              </a:ext>
            </a:extLst>
          </p:cNvPr>
          <p:cNvPicPr>
            <a:picLocks noChangeAspect="1"/>
          </p:cNvPicPr>
          <p:nvPr/>
        </p:nvPicPr>
        <p:blipFill>
          <a:blip r:embed="rId2"/>
          <a:stretch>
            <a:fillRect/>
          </a:stretch>
        </p:blipFill>
        <p:spPr>
          <a:xfrm>
            <a:off x="7232073" y="1968500"/>
            <a:ext cx="4461164" cy="4336174"/>
          </a:xfrm>
          <a:prstGeom prst="rect">
            <a:avLst/>
          </a:prstGeom>
        </p:spPr>
      </p:pic>
    </p:spTree>
    <p:extLst>
      <p:ext uri="{BB962C8B-B14F-4D97-AF65-F5344CB8AC3E}">
        <p14:creationId xmlns:p14="http://schemas.microsoft.com/office/powerpoint/2010/main" val="841738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123709" cy="3845418"/>
          </a:xfrm>
        </p:spPr>
        <p:txBody>
          <a:bodyPr/>
          <a:lstStyle/>
          <a:p>
            <a:r>
              <a:rPr lang="en-US" sz="2400" dirty="0"/>
              <a:t>For high Pu content alloys (&gt;19%), redistribution is much more rapid</a:t>
            </a:r>
          </a:p>
          <a:p>
            <a:r>
              <a:rPr lang="en-US" sz="2400" dirty="0"/>
              <a:t>At the right is a 3% burnup fuel slug at a similar power density to the U-Zr slug in the previous slide</a:t>
            </a:r>
          </a:p>
          <a:p>
            <a:r>
              <a:rPr lang="en-US" sz="2400" dirty="0"/>
              <a:t>There is either a higher chemical driving force, or more rapid Zr diffusion present in these alloys</a:t>
            </a:r>
          </a:p>
          <a:p>
            <a:r>
              <a:rPr lang="en-US" sz="2400" dirty="0"/>
              <a:t>This more rapid redistribution can lead to greater anisotropic swelling, and thus more rapid radial swelling</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6" name="Picture 5">
            <a:extLst>
              <a:ext uri="{FF2B5EF4-FFF2-40B4-BE49-F238E27FC236}">
                <a16:creationId xmlns:a16="http://schemas.microsoft.com/office/drawing/2014/main" id="{2D308FFE-F313-5C49-89CE-2C5B594B4AC2}"/>
              </a:ext>
            </a:extLst>
          </p:cNvPr>
          <p:cNvPicPr>
            <a:picLocks noChangeAspect="1"/>
          </p:cNvPicPr>
          <p:nvPr/>
        </p:nvPicPr>
        <p:blipFill>
          <a:blip r:embed="rId2"/>
          <a:stretch>
            <a:fillRect/>
          </a:stretch>
        </p:blipFill>
        <p:spPr>
          <a:xfrm>
            <a:off x="6816624" y="1968500"/>
            <a:ext cx="4062328" cy="3954954"/>
          </a:xfrm>
          <a:prstGeom prst="rect">
            <a:avLst/>
          </a:prstGeom>
        </p:spPr>
      </p:pic>
    </p:spTree>
    <p:extLst>
      <p:ext uri="{BB962C8B-B14F-4D97-AF65-F5344CB8AC3E}">
        <p14:creationId xmlns:p14="http://schemas.microsoft.com/office/powerpoint/2010/main" val="3997149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6713-34D3-E44B-A93E-E9CB04B5DB5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77ED83-A748-EA4A-850A-2DD7DF0031B9}"/>
              </a:ext>
            </a:extLst>
          </p:cNvPr>
          <p:cNvSpPr>
            <a:spLocks noGrp="1"/>
          </p:cNvSpPr>
          <p:nvPr>
            <p:ph idx="1"/>
          </p:nvPr>
        </p:nvSpPr>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a:p>
            <a:r>
              <a:rPr lang="en-US" sz="2400" dirty="0"/>
              <a:t>Swelling is inevitable, can accommodate with smear density</a:t>
            </a:r>
          </a:p>
          <a:p>
            <a:r>
              <a:rPr lang="en-US" sz="2400" dirty="0"/>
              <a:t>Include large plenum to accommodate fission gas release</a:t>
            </a:r>
          </a:p>
          <a:p>
            <a:r>
              <a:rPr lang="en-US" sz="2400" dirty="0"/>
              <a:t>Radial redistribution of chemical species driven by thermodynamics and </a:t>
            </a:r>
            <a:r>
              <a:rPr lang="en-US" sz="2400" dirty="0" err="1"/>
              <a:t>Soret</a:t>
            </a:r>
            <a:r>
              <a:rPr lang="en-US" sz="2400" dirty="0"/>
              <a:t> diffusion</a:t>
            </a:r>
          </a:p>
          <a:p>
            <a:endParaRPr lang="en-US" sz="2400" dirty="0"/>
          </a:p>
        </p:txBody>
      </p:sp>
      <p:sp>
        <p:nvSpPr>
          <p:cNvPr id="4" name="Slide Number Placeholder 3">
            <a:extLst>
              <a:ext uri="{FF2B5EF4-FFF2-40B4-BE49-F238E27FC236}">
                <a16:creationId xmlns:a16="http://schemas.microsoft.com/office/drawing/2014/main" id="{76EF6DA3-F3F1-5348-A4C6-C06CF1585503}"/>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46327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Cooled fast reactors</a:t>
            </a:r>
          </a:p>
        </p:txBody>
      </p:sp>
      <p:sp>
        <p:nvSpPr>
          <p:cNvPr id="3" name="Slide Number Placeholder 2">
            <a:extLst>
              <a:ext uri="{FF2B5EF4-FFF2-40B4-BE49-F238E27FC236}">
                <a16:creationId xmlns:a16="http://schemas.microsoft.com/office/drawing/2014/main" id="{1EB9117A-0605-9A45-BA12-BF7AFDB22B90}"/>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52902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a:t>Sodium Cooled Fast Reactors (SFRs)</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5844988" cy="4157664"/>
          </a:xfrm>
        </p:spPr>
        <p:txBody>
          <a:bodyPr/>
          <a:lstStyle/>
          <a:p>
            <a:r>
              <a:rPr lang="en-US" sz="2000" dirty="0"/>
              <a:t>Two main families:</a:t>
            </a:r>
          </a:p>
          <a:p>
            <a:pPr lvl="1"/>
            <a:r>
              <a:rPr lang="en-US" sz="2000" dirty="0"/>
              <a:t>Liquid metal cooled reactor, which utilizes MOX fuel</a:t>
            </a:r>
          </a:p>
          <a:p>
            <a:pPr lvl="1"/>
            <a:r>
              <a:rPr lang="en-US" sz="2000" dirty="0"/>
              <a:t>Integral fast reactor, which utilizes metallic fuel</a:t>
            </a:r>
          </a:p>
          <a:p>
            <a:r>
              <a:rPr lang="en-US" sz="2000" dirty="0"/>
              <a:t>SFRs are designed for management of high-level wastes and management of plutonium and other actinides  </a:t>
            </a:r>
          </a:p>
          <a:p>
            <a:r>
              <a:rPr lang="en-US" sz="2000" dirty="0"/>
              <a:t>Important safety features of the system include a long thermal response time, a large margin to coolant boiling, a primary system that operates near atmospheric pressure, etc.</a:t>
            </a:r>
          </a:p>
        </p:txBody>
      </p:sp>
      <p:pic>
        <p:nvPicPr>
          <p:cNvPr id="4" name="Picture 3">
            <a:extLst>
              <a:ext uri="{FF2B5EF4-FFF2-40B4-BE49-F238E27FC236}">
                <a16:creationId xmlns:a16="http://schemas.microsoft.com/office/drawing/2014/main" id="{EA7270C3-163E-784D-852E-3DD8F803A594}"/>
              </a:ext>
            </a:extLst>
          </p:cNvPr>
          <p:cNvPicPr>
            <a:picLocks noChangeAspect="1"/>
          </p:cNvPicPr>
          <p:nvPr/>
        </p:nvPicPr>
        <p:blipFill>
          <a:blip r:embed="rId2"/>
          <a:stretch>
            <a:fillRect/>
          </a:stretch>
        </p:blipFill>
        <p:spPr>
          <a:xfrm>
            <a:off x="6595960" y="2125664"/>
            <a:ext cx="5295424" cy="3791042"/>
          </a:xfrm>
          <a:prstGeom prst="rect">
            <a:avLst/>
          </a:prstGeom>
        </p:spPr>
      </p:pic>
      <p:sp>
        <p:nvSpPr>
          <p:cNvPr id="5" name="Slide Number Placeholder 4">
            <a:extLst>
              <a:ext uri="{FF2B5EF4-FFF2-40B4-BE49-F238E27FC236}">
                <a16:creationId xmlns:a16="http://schemas.microsoft.com/office/drawing/2014/main" id="{B1011459-9A02-D04A-9B48-A1032E676096}"/>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45606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ED94-EA4D-C249-A96C-F7A6D07402E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178F8467-3332-494B-92E8-9DADD1011584}"/>
              </a:ext>
            </a:extLst>
          </p:cNvPr>
          <p:cNvSpPr>
            <a:spLocks noGrp="1"/>
          </p:cNvSpPr>
          <p:nvPr>
            <p:ph idx="1"/>
          </p:nvPr>
        </p:nvSpPr>
        <p:spPr>
          <a:xfrm>
            <a:off x="609600" y="2280746"/>
            <a:ext cx="4368196" cy="3845418"/>
          </a:xfrm>
        </p:spPr>
        <p:txBody>
          <a:bodyPr/>
          <a:lstStyle/>
          <a:p>
            <a:r>
              <a:rPr lang="en-US" sz="1800" dirty="0"/>
              <a:t>Pool vs Loop</a:t>
            </a:r>
          </a:p>
          <a:p>
            <a:pPr lvl="1"/>
            <a:r>
              <a:rPr lang="en-US" sz="1800" dirty="0"/>
              <a:t>In the pool type, the primary coolant is entirely contained in the main reactor vessel, which therefore includes not only the reactor core but also a heat exchanger (US EBR-2, French Phenix)</a:t>
            </a:r>
          </a:p>
          <a:p>
            <a:pPr lvl="1"/>
            <a:r>
              <a:rPr lang="en-US" sz="1800" dirty="0"/>
              <a:t>In the loop type, the heat exchangers are external to the reactor tank (French </a:t>
            </a:r>
            <a:r>
              <a:rPr lang="en-US" sz="1800" dirty="0" err="1"/>
              <a:t>Rapsodie</a:t>
            </a:r>
            <a:r>
              <a:rPr lang="en-US" sz="1800" dirty="0"/>
              <a:t>, BN-350)</a:t>
            </a:r>
          </a:p>
        </p:txBody>
      </p:sp>
      <p:pic>
        <p:nvPicPr>
          <p:cNvPr id="4" name="Picture 3">
            <a:extLst>
              <a:ext uri="{FF2B5EF4-FFF2-40B4-BE49-F238E27FC236}">
                <a16:creationId xmlns:a16="http://schemas.microsoft.com/office/drawing/2014/main" id="{E2E30D73-86AC-9F4F-8E01-EBFA86C191D1}"/>
              </a:ext>
            </a:extLst>
          </p:cNvPr>
          <p:cNvPicPr>
            <a:picLocks noChangeAspect="1"/>
          </p:cNvPicPr>
          <p:nvPr/>
        </p:nvPicPr>
        <p:blipFill>
          <a:blip r:embed="rId2"/>
          <a:stretch>
            <a:fillRect/>
          </a:stretch>
        </p:blipFill>
        <p:spPr>
          <a:xfrm>
            <a:off x="4977796" y="2375951"/>
            <a:ext cx="6880716" cy="3454693"/>
          </a:xfrm>
          <a:prstGeom prst="rect">
            <a:avLst/>
          </a:prstGeom>
        </p:spPr>
      </p:pic>
      <p:sp>
        <p:nvSpPr>
          <p:cNvPr id="5" name="Slide Number Placeholder 4">
            <a:extLst>
              <a:ext uri="{FF2B5EF4-FFF2-40B4-BE49-F238E27FC236}">
                <a16:creationId xmlns:a16="http://schemas.microsoft.com/office/drawing/2014/main" id="{104D3FB4-0E32-4D4E-A586-D4DA23A6D25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47743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6448-6D78-8346-95C2-D8DBCED0AF2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3DEA0A69-7234-F141-A2A7-6519418EB082}"/>
              </a:ext>
            </a:extLst>
          </p:cNvPr>
          <p:cNvSpPr>
            <a:spLocks noGrp="1"/>
          </p:cNvSpPr>
          <p:nvPr>
            <p:ph idx="1"/>
          </p:nvPr>
        </p:nvSpPr>
        <p:spPr/>
        <p:txBody>
          <a:bodyPr>
            <a:normAutofit fontScale="92500" lnSpcReduction="10000"/>
          </a:bodyPr>
          <a:lstStyle/>
          <a:p>
            <a:r>
              <a:rPr lang="en-US" sz="2100" dirty="0"/>
              <a:t>Currently operating SFRs:</a:t>
            </a:r>
          </a:p>
          <a:p>
            <a:pPr lvl="1"/>
            <a:r>
              <a:rPr lang="en-US" sz="2100" dirty="0"/>
              <a:t>BN-600 (Russia), BN-800 (Russia), CEFR (China), FBTR (India), Joyo (Japan)</a:t>
            </a:r>
          </a:p>
          <a:p>
            <a:r>
              <a:rPr lang="en-US" sz="2100" dirty="0"/>
              <a:t>Benefits of liquid metal coolants:</a:t>
            </a:r>
          </a:p>
          <a:p>
            <a:pPr lvl="1"/>
            <a:r>
              <a:rPr lang="en-US" sz="2100" dirty="0"/>
              <a:t>metals atoms are weak neutron moderators, allowing for fast neutron spectrum</a:t>
            </a:r>
          </a:p>
          <a:p>
            <a:pPr lvl="1"/>
            <a:r>
              <a:rPr lang="en-US" sz="2100" dirty="0"/>
              <a:t>sodium melts at 371K and boils at 1156K, a total temperature range of 785K between solid and gas states, whereas water is only 100K at atmospheric pressure</a:t>
            </a:r>
          </a:p>
          <a:p>
            <a:pPr lvl="1"/>
            <a:r>
              <a:rPr lang="en-US" sz="2100" dirty="0"/>
              <a:t>boiling temperature is well above operational temperatures</a:t>
            </a:r>
          </a:p>
          <a:p>
            <a:pPr lvl="1"/>
            <a:r>
              <a:rPr lang="en-US" sz="2100" dirty="0"/>
              <a:t>sodium is non-corrosive, compatible with metallic fuel</a:t>
            </a:r>
          </a:p>
          <a:p>
            <a:pPr lvl="1"/>
            <a:r>
              <a:rPr lang="en-US" sz="2100" dirty="0"/>
              <a:t>sodium has higher thermal conductivity than water</a:t>
            </a:r>
          </a:p>
          <a:p>
            <a:r>
              <a:rPr lang="en-US" sz="2100" dirty="0"/>
              <a:t>Drawbacks:</a:t>
            </a:r>
          </a:p>
          <a:p>
            <a:pPr lvl="1"/>
            <a:r>
              <a:rPr lang="en-US" sz="2100" dirty="0"/>
              <a:t>sodium catches on fire in air, reacting with water to form hydrogen gas</a:t>
            </a:r>
          </a:p>
          <a:p>
            <a:pPr lvl="1"/>
            <a:r>
              <a:rPr lang="en-US" sz="2100" dirty="0"/>
              <a:t>requires special precautions to prevent and suppress fires and limit sodium leaks</a:t>
            </a:r>
          </a:p>
        </p:txBody>
      </p:sp>
      <p:sp>
        <p:nvSpPr>
          <p:cNvPr id="4" name="Slide Number Placeholder 3">
            <a:extLst>
              <a:ext uri="{FF2B5EF4-FFF2-40B4-BE49-F238E27FC236}">
                <a16:creationId xmlns:a16="http://schemas.microsoft.com/office/drawing/2014/main" id="{E2C1CFDE-5E2E-4A48-BA2F-3627B4E4A93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50024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3A6-0F42-8B40-8E0A-FE54AFE12DE8}"/>
              </a:ext>
            </a:extLst>
          </p:cNvPr>
          <p:cNvSpPr>
            <a:spLocks noGrp="1"/>
          </p:cNvSpPr>
          <p:nvPr>
            <p:ph type="title"/>
          </p:nvPr>
        </p:nvSpPr>
        <p:spPr/>
        <p:txBody>
          <a:bodyPr/>
          <a:lstStyle/>
          <a:p>
            <a:r>
              <a:rPr lang="en-US" dirty="0"/>
              <a:t>History of SFRs</a:t>
            </a:r>
          </a:p>
        </p:txBody>
      </p:sp>
      <p:sp>
        <p:nvSpPr>
          <p:cNvPr id="3" name="Content Placeholder 2">
            <a:extLst>
              <a:ext uri="{FF2B5EF4-FFF2-40B4-BE49-F238E27FC236}">
                <a16:creationId xmlns:a16="http://schemas.microsoft.com/office/drawing/2014/main" id="{45299425-B046-224E-9678-DC2E9FA21292}"/>
              </a:ext>
            </a:extLst>
          </p:cNvPr>
          <p:cNvSpPr>
            <a:spLocks noGrp="1"/>
          </p:cNvSpPr>
          <p:nvPr>
            <p:ph sz="half" idx="1"/>
          </p:nvPr>
        </p:nvSpPr>
        <p:spPr>
          <a:xfrm>
            <a:off x="609600" y="1968503"/>
            <a:ext cx="5276129" cy="4157663"/>
          </a:xfrm>
        </p:spPr>
        <p:txBody>
          <a:bodyPr/>
          <a:lstStyle/>
          <a:p>
            <a:r>
              <a:rPr lang="en-US" sz="2200" dirty="0"/>
              <a:t>Sodium-cooled fast reactors were among the first to be designed, built, and operated</a:t>
            </a:r>
          </a:p>
          <a:p>
            <a:r>
              <a:rPr lang="en-US" sz="2200" dirty="0"/>
              <a:t>EBR-I</a:t>
            </a:r>
          </a:p>
          <a:p>
            <a:pPr lvl="1"/>
            <a:r>
              <a:rPr lang="en-US" sz="2200" dirty="0"/>
              <a:t>ANL-W, INL</a:t>
            </a:r>
          </a:p>
          <a:p>
            <a:pPr lvl="1"/>
            <a:r>
              <a:rPr lang="en-US" sz="2200" dirty="0"/>
              <a:t>Startup in Dec. 1950</a:t>
            </a:r>
          </a:p>
          <a:p>
            <a:pPr lvl="1"/>
            <a:r>
              <a:rPr lang="en-US" sz="2200" dirty="0"/>
              <a:t>The world’s first breeder reactor</a:t>
            </a:r>
          </a:p>
          <a:p>
            <a:pPr lvl="1"/>
            <a:r>
              <a:rPr lang="en-US" sz="2200" dirty="0"/>
              <a:t>Demonstrated the ability to breed fuel</a:t>
            </a:r>
          </a:p>
          <a:p>
            <a:pPr lvl="1"/>
            <a:r>
              <a:rPr lang="en-US" sz="2200" dirty="0"/>
              <a:t>Utilized metallic fuel and </a:t>
            </a:r>
            <a:r>
              <a:rPr lang="en-US" sz="2200" dirty="0" err="1"/>
              <a:t>NaK</a:t>
            </a:r>
            <a:r>
              <a:rPr lang="en-US" sz="2200" dirty="0"/>
              <a:t> coolant</a:t>
            </a:r>
          </a:p>
          <a:p>
            <a:endParaRPr lang="en-US" sz="2200" dirty="0"/>
          </a:p>
        </p:txBody>
      </p:sp>
      <p:pic>
        <p:nvPicPr>
          <p:cNvPr id="1026" name="Picture 2" descr="Experimental Breeder Reactor I - Wikipedia">
            <a:extLst>
              <a:ext uri="{FF2B5EF4-FFF2-40B4-BE49-F238E27FC236}">
                <a16:creationId xmlns:a16="http://schemas.microsoft.com/office/drawing/2014/main" id="{5CC64BC6-F74B-B848-BB41-CCE6E98F0FC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06272" y="2079269"/>
            <a:ext cx="2627522" cy="3942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BR-I, the world&amp;#39;s first nuclear power plant, continues to inspire  innovation in the Idaho desert | Roadtrippers">
            <a:extLst>
              <a:ext uri="{FF2B5EF4-FFF2-40B4-BE49-F238E27FC236}">
                <a16:creationId xmlns:a16="http://schemas.microsoft.com/office/drawing/2014/main" id="{2BC4750C-3992-DE4D-A378-37085B72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301" y="2079269"/>
            <a:ext cx="3140699" cy="39361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47BFB6-30F7-5241-84D9-4E9B85079193}"/>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81941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A205-E9D7-DA45-BC18-78BF1958DB9C}"/>
              </a:ext>
            </a:extLst>
          </p:cNvPr>
          <p:cNvSpPr>
            <a:spLocks noGrp="1"/>
          </p:cNvSpPr>
          <p:nvPr>
            <p:ph type="title"/>
          </p:nvPr>
        </p:nvSpPr>
        <p:spPr/>
        <p:txBody>
          <a:bodyPr/>
          <a:lstStyle/>
          <a:p>
            <a:r>
              <a:rPr lang="en-US" dirty="0"/>
              <a:t>Key SFRs in the US</a:t>
            </a:r>
          </a:p>
        </p:txBody>
      </p:sp>
      <p:sp>
        <p:nvSpPr>
          <p:cNvPr id="3" name="Content Placeholder 2">
            <a:extLst>
              <a:ext uri="{FF2B5EF4-FFF2-40B4-BE49-F238E27FC236}">
                <a16:creationId xmlns:a16="http://schemas.microsoft.com/office/drawing/2014/main" id="{4001C68A-47E0-1B4F-8FFF-A2DAC92C77FD}"/>
              </a:ext>
            </a:extLst>
          </p:cNvPr>
          <p:cNvSpPr>
            <a:spLocks noGrp="1"/>
          </p:cNvSpPr>
          <p:nvPr>
            <p:ph sz="half" idx="1"/>
          </p:nvPr>
        </p:nvSpPr>
        <p:spPr>
          <a:xfrm>
            <a:off x="609599" y="1968503"/>
            <a:ext cx="7083972" cy="4157663"/>
          </a:xfrm>
        </p:spPr>
        <p:txBody>
          <a:bodyPr/>
          <a:lstStyle/>
          <a:p>
            <a:r>
              <a:rPr lang="en-US" sz="2000" dirty="0"/>
              <a:t>EBR-II (1965-1994)</a:t>
            </a:r>
          </a:p>
          <a:p>
            <a:pPr lvl="1"/>
            <a:r>
              <a:rPr lang="en-US" sz="2000" dirty="0"/>
              <a:t>Purpose was to demonstrate a complete breeder-reactor power plant with on-site reprocessing of solid metallic fuel</a:t>
            </a:r>
          </a:p>
          <a:p>
            <a:pPr lvl="1"/>
            <a:r>
              <a:rPr lang="en-US" sz="2000" dirty="0"/>
              <a:t>It demonstrated its ability to self-cool its fuel through natural convection of the sodium coolant during the decay heat period following the shutdown</a:t>
            </a:r>
          </a:p>
          <a:p>
            <a:r>
              <a:rPr lang="en-US" sz="2000" dirty="0"/>
              <a:t>FFTF (1980-1992)</a:t>
            </a:r>
          </a:p>
          <a:p>
            <a:pPr lvl="1"/>
            <a:r>
              <a:rPr lang="en-US" sz="2000" dirty="0"/>
              <a:t>Operated as a national research facility to test various aspects of commercial reactor design and operation, especially relating to breeder reactors</a:t>
            </a:r>
          </a:p>
          <a:p>
            <a:r>
              <a:rPr lang="en-US" sz="2000" dirty="0"/>
              <a:t>Large portions of current knowledge on metal fuel and fast flux environment derive from these reactors</a:t>
            </a:r>
          </a:p>
        </p:txBody>
      </p:sp>
      <p:pic>
        <p:nvPicPr>
          <p:cNvPr id="2050" name="Picture 2" descr="EBR-II | The Experimental Breeder Reactor-II (EBR-II) operat… | Flickr">
            <a:extLst>
              <a:ext uri="{FF2B5EF4-FFF2-40B4-BE49-F238E27FC236}">
                <a16:creationId xmlns:a16="http://schemas.microsoft.com/office/drawing/2014/main" id="{B40790AF-9815-D34F-BDF7-171DD6984F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93571" y="1723822"/>
            <a:ext cx="4351283" cy="25665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19D2E6-FF8A-8F4E-B4C4-DEE084B0C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571" y="4290399"/>
            <a:ext cx="4351283" cy="24461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8DFCCA8-0D26-AF47-AF59-8F88DD63FE14}"/>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0206971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30257</TotalTime>
  <Words>2659</Words>
  <Application>Microsoft Macintosh PowerPoint</Application>
  <PresentationFormat>Widescreen</PresentationFormat>
  <Paragraphs>242</Paragraphs>
  <Slides>38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Symbol</vt:lpstr>
      <vt:lpstr>Custom Design</vt:lpstr>
      <vt:lpstr>1_NCStateU-horizontal-left-logo</vt:lpstr>
      <vt:lpstr>NE 591: Advanced Reactor Materials</vt:lpstr>
      <vt:lpstr>Last Time</vt:lpstr>
      <vt:lpstr>Questions</vt:lpstr>
      <vt:lpstr>Sodium Cooled fast reactors</vt:lpstr>
      <vt:lpstr>Sodium Cooled Fast Reactors (SFRs)</vt:lpstr>
      <vt:lpstr>SFRs</vt:lpstr>
      <vt:lpstr>SFRs</vt:lpstr>
      <vt:lpstr>History of SFRs</vt:lpstr>
      <vt:lpstr>Key SFRs in the US</vt:lpstr>
      <vt:lpstr>Increased Safety</vt:lpstr>
      <vt:lpstr>Increased Safety</vt:lpstr>
      <vt:lpstr>Inherent Safety</vt:lpstr>
      <vt:lpstr>Summary of SFR Usage</vt:lpstr>
      <vt:lpstr>Metal fuel</vt:lpstr>
      <vt:lpstr>First Metal Fuels</vt:lpstr>
      <vt:lpstr>Alpha U</vt:lpstr>
      <vt:lpstr>Alpha U Swelling</vt:lpstr>
      <vt:lpstr>Alpha U Swelling</vt:lpstr>
      <vt:lpstr>Swelling in Gamma U</vt:lpstr>
      <vt:lpstr>Alloying to modify properties</vt:lpstr>
      <vt:lpstr>Accommodation of Swelling</vt:lpstr>
      <vt:lpstr>Metal Fuel</vt:lpstr>
      <vt:lpstr>Base Metal Fuel System</vt:lpstr>
      <vt:lpstr>Closing the Fuel Cycle</vt:lpstr>
      <vt:lpstr>The U-Zr System</vt:lpstr>
      <vt:lpstr>U-Pu-Zr</vt:lpstr>
      <vt:lpstr>U-Pu-Zr</vt:lpstr>
      <vt:lpstr>U-Pu-Zr Swelling</vt:lpstr>
      <vt:lpstr>U-Pu-Zr Swelling</vt:lpstr>
      <vt:lpstr>U-Pu-Zr Swelling</vt:lpstr>
      <vt:lpstr>U-Pu-Zr</vt:lpstr>
      <vt:lpstr>U-Pu-Zr</vt:lpstr>
      <vt:lpstr>Redistribution</vt:lpstr>
      <vt:lpstr>Redistribution</vt:lpstr>
      <vt:lpstr>Soret Diffusion</vt:lpstr>
      <vt:lpstr>Soret Diffusion in UZr</vt:lpstr>
      <vt:lpstr>Soret Diffusion in UZr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73</cp:revision>
  <dcterms:created xsi:type="dcterms:W3CDTF">2019-12-09T16:44:02Z</dcterms:created>
  <dcterms:modified xsi:type="dcterms:W3CDTF">2021-09-02T17:47:09Z</dcterms:modified>
</cp:coreProperties>
</file>